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49"/>
  </p:notesMasterIdLst>
  <p:sldIdLst>
    <p:sldId id="317" r:id="rId2"/>
    <p:sldId id="284" r:id="rId3"/>
    <p:sldId id="258" r:id="rId4"/>
    <p:sldId id="259" r:id="rId5"/>
    <p:sldId id="260" r:id="rId6"/>
    <p:sldId id="261" r:id="rId7"/>
    <p:sldId id="262" r:id="rId8"/>
    <p:sldId id="311" r:id="rId9"/>
    <p:sldId id="312" r:id="rId10"/>
    <p:sldId id="313" r:id="rId11"/>
    <p:sldId id="263" r:id="rId12"/>
    <p:sldId id="264" r:id="rId13"/>
    <p:sldId id="265" r:id="rId14"/>
    <p:sldId id="266" r:id="rId15"/>
    <p:sldId id="267" r:id="rId16"/>
    <p:sldId id="268" r:id="rId17"/>
    <p:sldId id="269" r:id="rId18"/>
    <p:sldId id="270" r:id="rId19"/>
    <p:sldId id="271" r:id="rId20"/>
    <p:sldId id="272" r:id="rId21"/>
    <p:sldId id="285" r:id="rId22"/>
    <p:sldId id="273" r:id="rId23"/>
    <p:sldId id="274" r:id="rId24"/>
    <p:sldId id="286" r:id="rId25"/>
    <p:sldId id="275" r:id="rId26"/>
    <p:sldId id="276" r:id="rId27"/>
    <p:sldId id="314" r:id="rId28"/>
    <p:sldId id="315" r:id="rId29"/>
    <p:sldId id="305" r:id="rId30"/>
    <p:sldId id="306" r:id="rId31"/>
    <p:sldId id="307" r:id="rId32"/>
    <p:sldId id="308" r:id="rId33"/>
    <p:sldId id="309" r:id="rId34"/>
    <p:sldId id="291" r:id="rId35"/>
    <p:sldId id="292" r:id="rId36"/>
    <p:sldId id="293" r:id="rId37"/>
    <p:sldId id="294" r:id="rId38"/>
    <p:sldId id="295" r:id="rId39"/>
    <p:sldId id="283" r:id="rId40"/>
    <p:sldId id="296" r:id="rId41"/>
    <p:sldId id="299" r:id="rId42"/>
    <p:sldId id="297" r:id="rId43"/>
    <p:sldId id="302" r:id="rId44"/>
    <p:sldId id="303" r:id="rId45"/>
    <p:sldId id="304" r:id="rId46"/>
    <p:sldId id="310" r:id="rId47"/>
    <p:sldId id="31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0833" autoAdjust="0"/>
  </p:normalViewPr>
  <p:slideViewPr>
    <p:cSldViewPr snapToGrid="0" snapToObjects="1">
      <p:cViewPr>
        <p:scale>
          <a:sx n="85" d="100"/>
          <a:sy n="85" d="100"/>
        </p:scale>
        <p:origin x="-10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A29DA-0BBB-4C4B-BFEE-14116538A45C}" type="datetimeFigureOut">
              <a:rPr lang="en-US" smtClean="0"/>
              <a:pPr/>
              <a:t>10/24/13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E52C1-6104-3745-B54A-9DA2EEDEB2F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4584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 day song: http://</a:t>
            </a:r>
            <a:r>
              <a:rPr lang="en-US" dirty="0" err="1" smtClean="0"/>
              <a:t>www.youtube.com/watch?v</a:t>
            </a:r>
            <a:r>
              <a:rPr lang="en-US" smtClean="0"/>
              <a:t>=CR71AhdHadM </a:t>
            </a:r>
          </a:p>
          <a:p>
            <a:endParaRPr lang="en-US" dirty="0" smtClean="0"/>
          </a:p>
          <a:p>
            <a:r>
              <a:rPr lang="en-US" dirty="0" smtClean="0"/>
              <a:t>http://</a:t>
            </a:r>
            <a:r>
              <a:rPr lang="en-US" dirty="0" err="1" smtClean="0"/>
              <a:t>www.youtube.com/watch?v</a:t>
            </a:r>
            <a:r>
              <a:rPr lang="en-US" dirty="0" smtClean="0"/>
              <a:t>=</a:t>
            </a:r>
            <a:r>
              <a:rPr lang="en-US" dirty="0" err="1" smtClean="0"/>
              <a:t>KlklOxhHusY</a:t>
            </a:r>
            <a:r>
              <a:rPr lang="en-US" dirty="0" smtClean="0"/>
              <a:t> </a:t>
            </a:r>
            <a:endParaRPr lang="en-US" dirty="0"/>
          </a:p>
        </p:txBody>
      </p:sp>
      <p:sp>
        <p:nvSpPr>
          <p:cNvPr id="4" name="Slide Number Placeholder 3"/>
          <p:cNvSpPr>
            <a:spLocks noGrp="1"/>
          </p:cNvSpPr>
          <p:nvPr>
            <p:ph type="sldNum" sz="quarter" idx="10"/>
          </p:nvPr>
        </p:nvSpPr>
        <p:spPr/>
        <p:txBody>
          <a:bodyPr/>
          <a:lstStyle/>
          <a:p>
            <a:fld id="{E7EE52C1-6104-3745-B54A-9DA2EEDEB2F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D94E66E5-FD75-4E8B-AEFD-3471AC7BCA7E}"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802F92C0-93B1-4DB7-A57B-1CF4C3229A1F}" type="slidenum">
              <a:rPr lang="en-US"/>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1E49C0FB-CCE6-4C7F-AF7B-71F11732AFE0}"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97498D-C519-4043-BB43-A673D27882D3}"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D8937B-0398-F84C-8B59-A7FCFB54B0CA}" type="slidenum">
              <a:rPr lang="en-US" sz="1200"/>
              <a:pPr/>
              <a:t>43</a:t>
            </a:fld>
            <a:endParaRPr lang="en-US" sz="12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B29C79-FED2-6D41-A22E-FCDA4A196BC0}" type="slidenum">
              <a:rPr lang="en-US" sz="1200"/>
              <a:pPr/>
              <a:t>44</a:t>
            </a:fld>
            <a:endParaRPr 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FBE422-8B16-C74E-8A57-D0BA325542B3}" type="slidenum">
              <a:rPr lang="en-US" sz="1200"/>
              <a:pPr/>
              <a:t>45</a:t>
            </a:fld>
            <a:endParaRPr lang="en-US" sz="12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08"/>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51418"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8575623"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140" y="854146"/>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286241"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876300" y="5011047"/>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16478"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183502" y="4572471"/>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899456" y="2684219"/>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6875516" y="4138361"/>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010966" y="165020"/>
            <a:ext cx="7020314"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288208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037F2E-FCAC-B947-AC89-B92362A2AE4E}" type="datetimeFigureOut">
              <a:rPr lang="en-US" smtClean="0"/>
              <a:pPr/>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857220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92667"/>
            <a:ext cx="1971675"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592667"/>
            <a:ext cx="5800725"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037F2E-FCAC-B947-AC89-B92362A2AE4E}" type="datetimeFigureOut">
              <a:rPr lang="en-US" smtClean="0"/>
              <a:pPr/>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155822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037F2E-FCAC-B947-AC89-B92362A2AE4E}" type="datetimeFigureOut">
              <a:rPr lang="en-US" smtClean="0"/>
              <a:pPr/>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934224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485900"/>
            <a:ext cx="6858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37F2E-FCAC-B947-AC89-B92362A2AE4E}" type="datetimeFigureOut">
              <a:rPr lang="en-US" smtClean="0"/>
              <a:pPr/>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584378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037F2E-FCAC-B947-AC89-B92362A2AE4E}" type="datetimeFigureOut">
              <a:rPr lang="en-US" smtClean="0"/>
              <a:pPr/>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252113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37F2E-FCAC-B947-AC89-B92362A2AE4E}" type="datetimeFigureOut">
              <a:rPr lang="en-US" smtClean="0"/>
              <a:pPr/>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8A9D-83C5-6A49-BDFA-0158BB37330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370059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8171259"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6815590" y="2736977"/>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7885509" y="2438401"/>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5991045" y="2988646"/>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191" y="3799402"/>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276934" y="506292"/>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8675798" y="452755"/>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17578"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6178" y="828877"/>
            <a:ext cx="4543914"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D9037F2E-FCAC-B947-AC89-B92362A2AE4E}" type="datetimeFigureOut">
              <a:rPr lang="en-US" smtClean="0"/>
              <a:pPr/>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201103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37F2E-FCAC-B947-AC89-B92362A2AE4E}" type="datetimeFigureOut">
              <a:rPr lang="en-US" smtClean="0"/>
              <a:pPr/>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900396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37F2E-FCAC-B947-AC89-B92362A2AE4E}" type="datetimeFigureOut">
              <a:rPr lang="en-US" smtClean="0"/>
              <a:pPr/>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594665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37F2E-FCAC-B947-AC89-B92362A2AE4E}" type="datetimeFigureOut">
              <a:rPr lang="en-US" smtClean="0"/>
              <a:pPr/>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173462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8735766" y="947577"/>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8481696"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1831"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8357436"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8086999" y="2958793"/>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fld id="{D9037F2E-FCAC-B947-AC89-B92362A2AE4E}" type="datetimeFigureOut">
              <a:rPr lang="en-US" smtClean="0"/>
              <a:pPr/>
              <a:t>10/24/13</a:t>
            </a:fld>
            <a:endParaRPr lang="en-US"/>
          </a:p>
        </p:txBody>
      </p:sp>
      <p:sp>
        <p:nvSpPr>
          <p:cNvPr id="5" name="Footer Placeholder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en-US"/>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fld id="{45658A9D-83C5-6A49-BDFA-0158BB373301}"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3760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8.xml"/><Relationship Id="rId3" Type="http://schemas.openxmlformats.org/officeDocument/2006/relationships/oleObject" Target="http://youtu.be/6ILQrUrEWe8?hd=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3" Type="http://schemas.openxmlformats.org/officeDocument/2006/relationships/hyperlink" Target="http://www.surveymonkey.com" TargetMode="External"/><Relationship Id="rId4" Type="http://schemas.openxmlformats.org/officeDocument/2006/relationships/hyperlink" Target="http://www.zoomerang.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117" y="187495"/>
            <a:ext cx="7772699" cy="2218034"/>
          </a:xfrm>
        </p:spPr>
        <p:txBody>
          <a:bodyPr>
            <a:normAutofit/>
          </a:bodyPr>
          <a:lstStyle/>
          <a:p>
            <a:r>
              <a:rPr lang="en-US" sz="5400" dirty="0" smtClean="0"/>
              <a:t>Career ABC Class Book</a:t>
            </a:r>
            <a:r>
              <a:rPr lang="en-US" sz="5400" dirty="0" smtClean="0"/>
              <a:t> </a:t>
            </a:r>
            <a:br>
              <a:rPr lang="en-US" sz="5400" dirty="0" smtClean="0"/>
            </a:br>
            <a:endParaRPr lang="en-US" sz="5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193347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pPr eaLnBrk="1" hangingPunct="1"/>
            <a:endParaRPr lang="en-US" smtClean="0">
              <a:ln>
                <a:noFill/>
              </a:ln>
              <a:solidFill>
                <a:srgbClr val="DCC679"/>
              </a:solidFill>
              <a:effectLst>
                <a:outerShdw blurRad="38100" dist="38100" dir="2700000" algn="tl">
                  <a:srgbClr val="FFFFFF"/>
                </a:outerShdw>
              </a:effectLst>
              <a:ea typeface="ＭＳ Ｐゴシック" pitchFamily="34" charset="-128"/>
            </a:endParaRPr>
          </a:p>
        </p:txBody>
      </p:sp>
      <p:sp>
        <p:nvSpPr>
          <p:cNvPr id="33794" name="Text Placeholder 14"/>
          <p:cNvSpPr>
            <a:spLocks noGrp="1"/>
          </p:cNvSpPr>
          <p:nvPr>
            <p:ph type="body" idx="1"/>
          </p:nvPr>
        </p:nvSpPr>
        <p:spPr>
          <a:xfrm>
            <a:off x="1600200" y="2508250"/>
            <a:ext cx="7086600" cy="1509713"/>
          </a:xfrm>
        </p:spPr>
        <p:txBody>
          <a:bodyPr/>
          <a:lstStyle/>
          <a:p>
            <a:pPr marL="73025" eaLnBrk="1" hangingPunct="1"/>
            <a:endParaRPr lang="en-US" smtClean="0">
              <a:ea typeface="ＭＳ Ｐゴシック" pitchFamily="34" charset="-128"/>
            </a:endParaRPr>
          </a:p>
        </p:txBody>
      </p:sp>
      <p:sp>
        <p:nvSpPr>
          <p:cNvPr id="33795" name="Slide Number Placeholder 3"/>
          <p:cNvSpPr>
            <a:spLocks noGrp="1"/>
          </p:cNvSpPr>
          <p:nvPr>
            <p:ph type="sldNum" sz="quarter" idx="12"/>
          </p:nvPr>
        </p:nvSpPr>
        <p:spPr bwMode="auto">
          <a:noFill/>
          <a:ln>
            <a:miter lim="800000"/>
            <a:headEnd/>
            <a:tailEnd/>
          </a:ln>
        </p:spPr>
        <p:txBody>
          <a:bodyPr/>
          <a:lstStyle/>
          <a:p>
            <a:fld id="{D67065AA-6EAF-467D-B5FD-49666FADDDC3}" type="slidenum">
              <a:rPr lang="en-US"/>
              <a:pPr/>
              <a:t>10</a:t>
            </a:fld>
            <a:endParaRPr lang="en-US"/>
          </a:p>
        </p:txBody>
      </p:sp>
      <p:pic>
        <p:nvPicPr>
          <p:cNvPr id="28676" name="Picture 4"/>
          <p:cNvPicPr>
            <a:picLocks noChangeAspect="1" noChangeArrowheads="1"/>
          </p:cNvPicPr>
          <p:nvPr/>
        </p:nvPicPr>
        <p:blipFill>
          <a:blip r:embed="rId3" cstate="print"/>
          <a:srcRect l="23763" t="14478" r="7921" b="15767"/>
          <a:stretch>
            <a:fillRect/>
          </a:stretch>
        </p:blipFill>
        <p:spPr bwMode="auto">
          <a:xfrm>
            <a:off x="457200" y="304800"/>
            <a:ext cx="8229600" cy="5867400"/>
          </a:xfrm>
          <a:prstGeom prst="rect">
            <a:avLst/>
          </a:prstGeom>
          <a:noFill/>
          <a:ln w="22225">
            <a:solidFill>
              <a:schemeClr val="tx2">
                <a:lumMod val="50000"/>
              </a:schemeClr>
            </a:solidFill>
            <a:miter lim="800000"/>
            <a:headEnd/>
            <a:tailEnd/>
          </a:ln>
          <a:effectLst/>
        </p:spPr>
      </p:pic>
      <p:sp>
        <p:nvSpPr>
          <p:cNvPr id="33798" name="Text Box 5"/>
          <p:cNvSpPr txBox="1">
            <a:spLocks noChangeArrowheads="1"/>
          </p:cNvSpPr>
          <p:nvPr/>
        </p:nvSpPr>
        <p:spPr bwMode="auto">
          <a:xfrm>
            <a:off x="489527" y="6177539"/>
            <a:ext cx="8201891" cy="396875"/>
          </a:xfrm>
          <a:prstGeom prst="rect">
            <a:avLst/>
          </a:prstGeom>
          <a:noFill/>
          <a:ln w="9525">
            <a:noFill/>
            <a:miter lim="800000"/>
            <a:headEnd/>
            <a:tailEnd/>
          </a:ln>
        </p:spPr>
        <p:txBody>
          <a:bodyPr wrap="square">
            <a:spAutoFit/>
          </a:bodyPr>
          <a:lstStyle/>
          <a:p>
            <a:r>
              <a:rPr lang="en-US" sz="1000" dirty="0">
                <a:latin typeface="Georgia" pitchFamily="18" charset="0"/>
              </a:rPr>
              <a:t>Document source: Trends in Higher Education Series; Education Pays 2007: The Benefits of Higher Education for Individuals and Society. Baum, Sandy &amp; Ma, Jennifer. College Board publication.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328755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OMA.AAMRCWKST1\AppData\Local\Microsoft\Windows\Temporary Internet Files\Content.IE5\NCI2RAUO\MP910221037[1].jpg"/>
          <p:cNvPicPr>
            <a:picLocks noChangeAspect="1" noChangeArrowheads="1"/>
          </p:cNvPicPr>
          <p:nvPr/>
        </p:nvPicPr>
        <p:blipFill>
          <a:blip r:embed="rId2" cstate="print">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Glass/>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Content Placeholder 2"/>
          <p:cNvSpPr>
            <a:spLocks noGrp="1"/>
          </p:cNvSpPr>
          <p:nvPr>
            <p:ph idx="1"/>
          </p:nvPr>
        </p:nvSpPr>
        <p:spPr>
          <a:xfrm>
            <a:off x="457200" y="594519"/>
            <a:ext cx="8229600" cy="5668963"/>
          </a:xfrm>
        </p:spPr>
        <p:txBody>
          <a:bodyPr anchor="ctr">
            <a:normAutofit/>
          </a:bodyPr>
          <a:lstStyle/>
          <a:p>
            <a:pPr marL="0" indent="0" algn="ctr">
              <a:buNone/>
            </a:pPr>
            <a:r>
              <a:rPr lang="en-US" dirty="0" smtClean="0"/>
              <a:t>The President’s Goal is to lead the world in the number of college graduates by 2020—moving the college completion rate from 40% to 60% for 25 – 34 year olds.</a:t>
            </a:r>
          </a:p>
          <a:p>
            <a:pPr marL="0" indent="0" algn="r">
              <a:buNone/>
            </a:pPr>
            <a:endParaRPr lang="en-US" sz="1800" dirty="0" smtClean="0"/>
          </a:p>
          <a:p>
            <a:pPr marL="0" indent="0" algn="r">
              <a:buNone/>
            </a:pPr>
            <a:endParaRPr lang="en-US" sz="1800" dirty="0"/>
          </a:p>
          <a:p>
            <a:pPr marL="0" indent="0" algn="r">
              <a:buNone/>
            </a:pPr>
            <a:r>
              <a:rPr lang="en-US" sz="1800" dirty="0" smtClean="0"/>
              <a:t>Economic Security and a 21st Century Education: Secretary Arne Duncan’s Remarks at the U.S. Chamber of Commerce’s Education and Workforce Summit, 2009</a:t>
            </a:r>
          </a:p>
          <a:p>
            <a:pPr marL="0" indent="0">
              <a:buNone/>
            </a:pPr>
            <a:endParaRPr lang="en-US" sz="1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029805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429000"/>
          </a:xfrm>
        </p:spPr>
        <p:txBody>
          <a:bodyPr anchor="ctr">
            <a:normAutofit/>
          </a:bodyPr>
          <a:lstStyle/>
          <a:p>
            <a:pPr algn="ctr"/>
            <a:r>
              <a:rPr lang="en-US" dirty="0" smtClean="0"/>
              <a:t>What does this mean for school counselors?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279369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Development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School counselors are charged with helping students:</a:t>
            </a:r>
          </a:p>
          <a:p>
            <a:pPr marL="514350" indent="-514350">
              <a:buFont typeface="+mj-lt"/>
              <a:buAutoNum type="alphaUcPeriod"/>
            </a:pPr>
            <a:r>
              <a:rPr lang="en-US" dirty="0" smtClean="0"/>
              <a:t>acquire the skills to investigate the world of work in relation to knowledge of self and to make informed career decisions.</a:t>
            </a:r>
          </a:p>
          <a:p>
            <a:pPr marL="514350" indent="-514350">
              <a:buFont typeface="+mj-lt"/>
              <a:buAutoNum type="alphaUcPeriod"/>
            </a:pPr>
            <a:r>
              <a:rPr lang="en-US" dirty="0" smtClean="0"/>
              <a:t>employ strategies to achieve future career goals with success and satisfaction.</a:t>
            </a:r>
          </a:p>
          <a:p>
            <a:pPr marL="514350" indent="-514350">
              <a:buFont typeface="+mj-lt"/>
              <a:buAutoNum type="alphaUcPeriod"/>
            </a:pPr>
            <a:r>
              <a:rPr lang="en-US" dirty="0" smtClean="0"/>
              <a:t>understand the relationship between personal qualities, education, training and the world of work.</a:t>
            </a:r>
            <a:r>
              <a:rPr lang="en-US" sz="1700" dirty="0" smtClean="0"/>
              <a:t>						       </a:t>
            </a:r>
          </a:p>
        </p:txBody>
      </p:sp>
      <p:sp>
        <p:nvSpPr>
          <p:cNvPr id="4" name="TextBox 3"/>
          <p:cNvSpPr txBox="1"/>
          <p:nvPr/>
        </p:nvSpPr>
        <p:spPr>
          <a:xfrm>
            <a:off x="3457555" y="5934670"/>
            <a:ext cx="5686445" cy="923330"/>
          </a:xfrm>
          <a:prstGeom prst="rect">
            <a:avLst/>
          </a:prstGeom>
          <a:noFill/>
        </p:spPr>
        <p:txBody>
          <a:bodyPr wrap="none" rtlCol="0">
            <a:spAutoFit/>
          </a:bodyPr>
          <a:lstStyle/>
          <a:p>
            <a:r>
              <a:rPr lang="en-US" dirty="0"/>
              <a:t>American School Counselor Association (2004). </a:t>
            </a:r>
            <a:r>
              <a:rPr lang="en-US" i="1" dirty="0"/>
              <a:t>ASCA </a:t>
            </a:r>
            <a:endParaRPr lang="en-US" dirty="0" smtClean="0">
              <a:effectLst/>
            </a:endParaRPr>
          </a:p>
          <a:p>
            <a:r>
              <a:rPr lang="en-US" i="1" dirty="0"/>
              <a:t>National Standards for Students. </a:t>
            </a:r>
            <a:r>
              <a:rPr lang="en-US" dirty="0"/>
              <a:t>Alexandria, VA: Author. </a:t>
            </a:r>
            <a:endParaRPr lang="en-US" dirty="0" smtClean="0">
              <a:effectLst/>
            </a:endParaRP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847548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70719"/>
            <a:ext cx="8229600" cy="5516563"/>
          </a:xfrm>
        </p:spPr>
        <p:txBody>
          <a:bodyPr>
            <a:normAutofit fontScale="92500" lnSpcReduction="10000"/>
          </a:bodyPr>
          <a:lstStyle/>
          <a:p>
            <a:pPr marL="0" indent="0">
              <a:buNone/>
            </a:pPr>
            <a:r>
              <a:rPr lang="en-US" sz="4300" dirty="0" smtClean="0"/>
              <a:t>School </a:t>
            </a:r>
            <a:r>
              <a:rPr lang="en-US" sz="4300" dirty="0"/>
              <a:t>counselors are uniquely positioned as the school professionals best able to guide all students toward college readiness, marshaling forces from across the school, district and community</a:t>
            </a:r>
            <a:r>
              <a:rPr lang="en-US" sz="4300" dirty="0" smtClean="0"/>
              <a:t>.</a:t>
            </a:r>
            <a:endParaRPr lang="en-US" dirty="0" smtClean="0"/>
          </a:p>
          <a:p>
            <a:pPr marL="0" indent="0" algn="r">
              <a:buNone/>
            </a:pPr>
            <a:endParaRPr lang="en-US" sz="1800" dirty="0" smtClean="0"/>
          </a:p>
          <a:p>
            <a:pPr marL="0" indent="0" algn="r">
              <a:buNone/>
            </a:pPr>
            <a:endParaRPr lang="en-US" sz="1800" dirty="0"/>
          </a:p>
          <a:p>
            <a:pPr marL="0" indent="0" algn="r">
              <a:buNone/>
            </a:pPr>
            <a:endParaRPr lang="en-US" sz="1800" dirty="0" smtClean="0"/>
          </a:p>
          <a:p>
            <a:pPr marL="0" indent="0" algn="r">
              <a:buNone/>
            </a:pPr>
            <a:r>
              <a:rPr lang="en-US" sz="1800" dirty="0" smtClean="0"/>
              <a:t>National Office for School Counselor Advocacy (NOSCA)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878275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College and Career Ready?</a:t>
            </a:r>
            <a:endParaRPr lang="en-US" dirty="0"/>
          </a:p>
        </p:txBody>
      </p:sp>
      <p:sp>
        <p:nvSpPr>
          <p:cNvPr id="3" name="Content Placeholder 2"/>
          <p:cNvSpPr>
            <a:spLocks noGrp="1"/>
          </p:cNvSpPr>
          <p:nvPr>
            <p:ph idx="1"/>
          </p:nvPr>
        </p:nvSpPr>
        <p:spPr>
          <a:xfrm>
            <a:off x="317484" y="1485901"/>
            <a:ext cx="8497360" cy="5105996"/>
          </a:xfrm>
        </p:spPr>
        <p:txBody>
          <a:bodyPr>
            <a:normAutofit fontScale="62500" lnSpcReduction="20000"/>
          </a:bodyPr>
          <a:lstStyle/>
          <a:p>
            <a:pPr marL="0" indent="0">
              <a:buNone/>
            </a:pPr>
            <a:r>
              <a:rPr lang="en-US" sz="4400" dirty="0" smtClean="0"/>
              <a:t>According to the Southern Regional Education Board </a:t>
            </a:r>
          </a:p>
          <a:p>
            <a:pPr marL="0" indent="0">
              <a:buNone/>
            </a:pPr>
            <a:r>
              <a:rPr lang="en-US" sz="4400" dirty="0" smtClean="0"/>
              <a:t>◦ </a:t>
            </a:r>
            <a:r>
              <a:rPr lang="en-US" sz="4400" b="1" dirty="0" smtClean="0"/>
              <a:t>College Ready </a:t>
            </a:r>
            <a:r>
              <a:rPr lang="en-US" sz="4400" dirty="0" smtClean="0"/>
              <a:t>means a high school graduate has the reading, writing and math knowledge and skills to qualify for and succeed in entry-level, credit bearing, college-degree courses with out the need for remedial classes. </a:t>
            </a:r>
          </a:p>
          <a:p>
            <a:pPr marL="0" indent="0">
              <a:buNone/>
            </a:pPr>
            <a:endParaRPr lang="en-US" sz="200" dirty="0" smtClean="0"/>
          </a:p>
          <a:p>
            <a:pPr marL="0" indent="0">
              <a:buNone/>
            </a:pPr>
            <a:r>
              <a:rPr lang="en-US" sz="4400" dirty="0" smtClean="0"/>
              <a:t>◦ </a:t>
            </a:r>
            <a:r>
              <a:rPr lang="en-US" sz="4400" b="1" dirty="0" smtClean="0"/>
              <a:t>Career Ready </a:t>
            </a:r>
            <a:r>
              <a:rPr lang="en-US" sz="4400" dirty="0" smtClean="0"/>
              <a:t>means that high school graduates can read, comprehend, interpret and analyze complex technical materials, can use mathematics to solve problems in the workplace, and can pass a state-approved industry certificate or licensure exam in their field. </a:t>
            </a:r>
            <a:endParaRPr lang="en-US" sz="2500" dirty="0" smtClean="0"/>
          </a:p>
          <a:p>
            <a:pPr marL="0" indent="0" algn="r">
              <a:buNone/>
            </a:pPr>
            <a:endParaRPr lang="en-US" sz="2100" dirty="0"/>
          </a:p>
          <a:p>
            <a:pPr marL="0" indent="0" algn="r">
              <a:buNone/>
            </a:pPr>
            <a:endParaRPr lang="en-US" sz="2100" dirty="0" smtClean="0"/>
          </a:p>
          <a:p>
            <a:pPr marL="0" indent="0" algn="r">
              <a:buNone/>
            </a:pPr>
            <a:endParaRPr lang="en-US" sz="2100" dirty="0"/>
          </a:p>
        </p:txBody>
      </p:sp>
      <p:sp>
        <p:nvSpPr>
          <p:cNvPr id="4" name="TextBox 3"/>
          <p:cNvSpPr txBox="1"/>
          <p:nvPr/>
        </p:nvSpPr>
        <p:spPr>
          <a:xfrm>
            <a:off x="0" y="6618851"/>
            <a:ext cx="9144000" cy="261610"/>
          </a:xfrm>
          <a:prstGeom prst="rect">
            <a:avLst/>
          </a:prstGeom>
          <a:noFill/>
        </p:spPr>
        <p:txBody>
          <a:bodyPr wrap="square" rtlCol="0" anchor="b">
            <a:spAutoFit/>
          </a:bodyPr>
          <a:lstStyle/>
          <a:p>
            <a:pPr algn="r"/>
            <a:r>
              <a:rPr lang="en-US" sz="1100" dirty="0" smtClean="0"/>
              <a:t>Source: ©The Next Generation of School Accountability: A Blueprint for Raising High School Achievement and Graduation Rates in SREB States, 2009.</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39732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8212" y="990601"/>
            <a:ext cx="8217227" cy="4876800"/>
          </a:xfrm>
        </p:spPr>
        <p:txBody>
          <a:bodyPr anchor="ctr">
            <a:normAutofit fontScale="90000"/>
          </a:bodyPr>
          <a:lstStyle/>
          <a:p>
            <a:pPr fontAlgn="auto">
              <a:spcBef>
                <a:spcPts val="0"/>
              </a:spcBef>
              <a:spcAft>
                <a:spcPts val="0"/>
              </a:spcAft>
              <a:defRPr/>
            </a:pPr>
            <a:r>
              <a:rPr lang="en-US" b="1" dirty="0">
                <a:latin typeface="Bookman Old Style" pitchFamily="18" charset="0"/>
              </a:rPr>
              <a:t>How </a:t>
            </a:r>
            <a:r>
              <a:rPr lang="en-US" b="1" dirty="0" smtClean="0">
                <a:latin typeface="Bookman Old Style" pitchFamily="18" charset="0"/>
              </a:rPr>
              <a:t>do school counselors </a:t>
            </a:r>
            <a:r>
              <a:rPr lang="en-US" b="1" i="1" dirty="0" smtClean="0">
                <a:latin typeface="Bookman Old Style" pitchFamily="18" charset="0"/>
              </a:rPr>
              <a:t>systemically</a:t>
            </a:r>
            <a:r>
              <a:rPr lang="en-US" b="1" dirty="0" smtClean="0">
                <a:latin typeface="Bookman Old Style" pitchFamily="18" charset="0"/>
              </a:rPr>
              <a:t> integrate </a:t>
            </a:r>
            <a:r>
              <a:rPr lang="en-US" b="1" dirty="0">
                <a:latin typeface="Bookman Old Style" pitchFamily="18" charset="0"/>
              </a:rPr>
              <a:t>College and Career Ready </a:t>
            </a:r>
            <a:r>
              <a:rPr lang="en-US" b="1" dirty="0" smtClean="0">
                <a:latin typeface="Bookman Old Style" pitchFamily="18" charset="0"/>
              </a:rPr>
              <a:t>Initiatives into</a:t>
            </a:r>
            <a:r>
              <a:rPr lang="en-US" b="1" dirty="0">
                <a:latin typeface="Bookman Old Style" pitchFamily="18" charset="0"/>
              </a:rPr>
              <a:t> </a:t>
            </a:r>
            <a:r>
              <a:rPr lang="en-US" b="1" dirty="0" smtClean="0">
                <a:latin typeface="Bookman Old Style" pitchFamily="18" charset="0"/>
              </a:rPr>
              <a:t>school counseling programs?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073890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90600"/>
          </a:xfrm>
        </p:spPr>
        <p:txBody>
          <a:bodyPr>
            <a:noAutofit/>
          </a:bodyPr>
          <a:lstStyle/>
          <a:p>
            <a:r>
              <a:rPr lang="en-US" sz="3200" dirty="0" smtClean="0"/>
              <a:t>8 Components of College and Career Readiness Counseling</a:t>
            </a:r>
            <a:endParaRPr lang="en-US" sz="3200" dirty="0"/>
          </a:p>
        </p:txBody>
      </p:sp>
      <p:sp>
        <p:nvSpPr>
          <p:cNvPr id="3" name="Content Placeholder 2"/>
          <p:cNvSpPr>
            <a:spLocks noGrp="1"/>
          </p:cNvSpPr>
          <p:nvPr>
            <p:ph idx="1"/>
          </p:nvPr>
        </p:nvSpPr>
        <p:spPr>
          <a:xfrm>
            <a:off x="130729" y="1181100"/>
            <a:ext cx="8870869" cy="5448300"/>
          </a:xfrm>
        </p:spPr>
        <p:txBody>
          <a:bodyPr>
            <a:noAutofit/>
          </a:bodyPr>
          <a:lstStyle/>
          <a:p>
            <a:pPr marL="0" indent="0">
              <a:buNone/>
            </a:pPr>
            <a:r>
              <a:rPr lang="en-US" sz="2800" b="1" dirty="0" smtClean="0"/>
              <a:t>1. College Aspirations</a:t>
            </a:r>
          </a:p>
          <a:p>
            <a:pPr marL="0" indent="0">
              <a:buNone/>
            </a:pPr>
            <a:r>
              <a:rPr lang="en-US" sz="2400" dirty="0" smtClean="0"/>
              <a:t>Goal: Build a college-going culture based on early college awareness by nurturing in students the confidence to aspire to college and the resilience to overcome challenges along the way. Maintain high expectations by providing adequate supports, building social capital and conveying the conviction that all students can succeed in college.</a:t>
            </a:r>
          </a:p>
          <a:p>
            <a:pPr marL="0" indent="0">
              <a:buNone/>
            </a:pPr>
            <a:endParaRPr lang="en-US" sz="200" dirty="0" smtClean="0"/>
          </a:p>
          <a:p>
            <a:pPr marL="0" indent="0">
              <a:buNone/>
            </a:pPr>
            <a:r>
              <a:rPr lang="en-US" sz="2800" b="1" dirty="0" smtClean="0"/>
              <a:t>2. Academic Planning for College and Career Readiness</a:t>
            </a:r>
          </a:p>
          <a:p>
            <a:pPr marL="0" indent="0">
              <a:buNone/>
            </a:pPr>
            <a:r>
              <a:rPr lang="en-US" sz="2400" dirty="0" smtClean="0"/>
              <a:t>Goal: Advance students’ planning, preparation, participation and performance in a rigorous academic program that connects to their college and career aspirations and goals. </a:t>
            </a:r>
            <a:r>
              <a:rPr lang="en-US" dirty="0" smtClean="0"/>
              <a:t>	</a:t>
            </a:r>
            <a:r>
              <a:rPr lang="en-US" sz="1800" dirty="0" smtClean="0"/>
              <a:t>   </a:t>
            </a:r>
          </a:p>
        </p:txBody>
      </p:sp>
      <p:sp>
        <p:nvSpPr>
          <p:cNvPr id="4" name="TextBox 3"/>
          <p:cNvSpPr txBox="1"/>
          <p:nvPr/>
        </p:nvSpPr>
        <p:spPr>
          <a:xfrm>
            <a:off x="7477521" y="6534834"/>
            <a:ext cx="1666479" cy="369332"/>
          </a:xfrm>
          <a:prstGeom prst="rect">
            <a:avLst/>
          </a:prstGeom>
          <a:noFill/>
        </p:spPr>
        <p:txBody>
          <a:bodyPr wrap="none" rtlCol="0">
            <a:spAutoFit/>
          </a:bodyPr>
          <a:lstStyle/>
          <a:p>
            <a:r>
              <a:rPr lang="en-US" dirty="0"/>
              <a:t>(NOSCA, 2010</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490889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ormAutofit/>
          </a:bodyPr>
          <a:lstStyle/>
          <a:p>
            <a:r>
              <a:rPr lang="en-US" sz="3200" dirty="0" smtClean="0"/>
              <a:t>8 Components of College and Career Readiness Counseling</a:t>
            </a:r>
            <a:endParaRPr lang="en-US" sz="3200" dirty="0"/>
          </a:p>
        </p:txBody>
      </p:sp>
      <p:sp>
        <p:nvSpPr>
          <p:cNvPr id="3" name="Content Placeholder 2"/>
          <p:cNvSpPr>
            <a:spLocks noGrp="1"/>
          </p:cNvSpPr>
          <p:nvPr>
            <p:ph idx="1"/>
          </p:nvPr>
        </p:nvSpPr>
        <p:spPr>
          <a:xfrm>
            <a:off x="381000" y="1524000"/>
            <a:ext cx="8229600" cy="5029200"/>
          </a:xfrm>
        </p:spPr>
        <p:txBody>
          <a:bodyPr>
            <a:noAutofit/>
          </a:bodyPr>
          <a:lstStyle/>
          <a:p>
            <a:pPr marL="0" indent="0">
              <a:buNone/>
            </a:pPr>
            <a:r>
              <a:rPr lang="en-US" sz="2800" b="1" dirty="0" smtClean="0"/>
              <a:t>3. Enrichment and Extracurricular Engagement</a:t>
            </a:r>
          </a:p>
          <a:p>
            <a:pPr marL="0" indent="0">
              <a:buNone/>
            </a:pPr>
            <a:r>
              <a:rPr lang="en-US" sz="2400" dirty="0" smtClean="0"/>
              <a:t>Goal: Ensure equitable exposure to a wide range of extracurricular and enrichment opportunities that build leadership, nurture talents and interests, and increase engagement with school.</a:t>
            </a:r>
          </a:p>
          <a:p>
            <a:pPr marL="0" indent="0">
              <a:buNone/>
            </a:pPr>
            <a:endParaRPr lang="en-US" sz="200" dirty="0" smtClean="0"/>
          </a:p>
          <a:p>
            <a:pPr marL="0" indent="0">
              <a:buNone/>
            </a:pPr>
            <a:r>
              <a:rPr lang="en-US" sz="2800" b="1" dirty="0" smtClean="0"/>
              <a:t>4. College and Career Exploration and Selection Processes</a:t>
            </a:r>
          </a:p>
          <a:p>
            <a:pPr marL="0" indent="0">
              <a:buNone/>
            </a:pPr>
            <a:r>
              <a:rPr lang="en-US" sz="2400" dirty="0" smtClean="0"/>
              <a:t>Goal: Provide early and ongoing exposure to experiences and information necessary to make informed decisions when selecting a college or career that connects to academic preparation and future aspirations. </a:t>
            </a:r>
          </a:p>
        </p:txBody>
      </p:sp>
      <p:sp>
        <p:nvSpPr>
          <p:cNvPr id="5" name="TextBox 4"/>
          <p:cNvSpPr txBox="1"/>
          <p:nvPr/>
        </p:nvSpPr>
        <p:spPr>
          <a:xfrm>
            <a:off x="7152723" y="6568032"/>
            <a:ext cx="1666479" cy="369332"/>
          </a:xfrm>
          <a:prstGeom prst="rect">
            <a:avLst/>
          </a:prstGeom>
          <a:noFill/>
        </p:spPr>
        <p:txBody>
          <a:bodyPr wrap="none" rtlCol="0" anchor="b">
            <a:spAutoFit/>
          </a:bodyPr>
          <a:lstStyle/>
          <a:p>
            <a:r>
              <a:rPr lang="en-US" dirty="0"/>
              <a:t>(NOSCA, 2010</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98329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76400"/>
          </a:xfrm>
        </p:spPr>
        <p:txBody>
          <a:bodyPr anchor="ctr">
            <a:normAutofit/>
          </a:bodyPr>
          <a:lstStyle/>
          <a:p>
            <a:r>
              <a:rPr lang="en-US" sz="3200" dirty="0" smtClean="0"/>
              <a:t>8 Components of College and Career Readiness Counseling</a:t>
            </a:r>
            <a:endParaRPr lang="en-US" sz="3200" dirty="0"/>
          </a:p>
        </p:txBody>
      </p:sp>
      <p:sp>
        <p:nvSpPr>
          <p:cNvPr id="3" name="Content Placeholder 2"/>
          <p:cNvSpPr>
            <a:spLocks noGrp="1"/>
          </p:cNvSpPr>
          <p:nvPr>
            <p:ph idx="1"/>
          </p:nvPr>
        </p:nvSpPr>
        <p:spPr>
          <a:xfrm>
            <a:off x="457200" y="1600200"/>
            <a:ext cx="8229600" cy="5029200"/>
          </a:xfrm>
        </p:spPr>
        <p:txBody>
          <a:bodyPr>
            <a:noAutofit/>
          </a:bodyPr>
          <a:lstStyle/>
          <a:p>
            <a:pPr marL="0" indent="0">
              <a:buNone/>
            </a:pPr>
            <a:r>
              <a:rPr lang="en-US" sz="2800" b="1" dirty="0" smtClean="0"/>
              <a:t>5. College and Career Assessments</a:t>
            </a:r>
          </a:p>
          <a:p>
            <a:pPr marL="0" indent="0">
              <a:buNone/>
            </a:pPr>
            <a:r>
              <a:rPr lang="en-US" sz="2400" dirty="0" smtClean="0"/>
              <a:t>Goal: Promote preparation, participation and performance in college and career assessments by all students.</a:t>
            </a:r>
          </a:p>
          <a:p>
            <a:pPr marL="0" indent="0">
              <a:buNone/>
            </a:pPr>
            <a:endParaRPr lang="en-US" sz="2800" dirty="0" smtClean="0"/>
          </a:p>
          <a:p>
            <a:pPr marL="0" indent="0">
              <a:buNone/>
            </a:pPr>
            <a:r>
              <a:rPr lang="en-US" sz="2800" b="1" dirty="0" smtClean="0"/>
              <a:t>6. College Affordability Planning</a:t>
            </a:r>
          </a:p>
          <a:p>
            <a:pPr marL="0" indent="0">
              <a:buNone/>
            </a:pPr>
            <a:r>
              <a:rPr lang="en-US" sz="2400" dirty="0" smtClean="0"/>
              <a:t>Goal: Provide students and families with comprehensive information about college costs, options for paying for college, and the financial aid and scholarship processes and eligibility requirements, so they are able to plan for and afford a college education.</a:t>
            </a:r>
            <a:r>
              <a:rPr lang="en-US" sz="2800" dirty="0" smtClean="0"/>
              <a:t>	</a:t>
            </a:r>
            <a:r>
              <a:rPr lang="en-US" sz="2400" dirty="0" smtClean="0"/>
              <a:t>	          </a:t>
            </a:r>
          </a:p>
          <a:p>
            <a:pPr marL="0" indent="0">
              <a:buNone/>
            </a:pPr>
            <a:endParaRPr lang="en-US" sz="2400" dirty="0" smtClean="0"/>
          </a:p>
        </p:txBody>
      </p:sp>
      <p:sp>
        <p:nvSpPr>
          <p:cNvPr id="5" name="TextBox 4"/>
          <p:cNvSpPr txBox="1"/>
          <p:nvPr/>
        </p:nvSpPr>
        <p:spPr>
          <a:xfrm>
            <a:off x="7516230" y="6488668"/>
            <a:ext cx="1666479" cy="369332"/>
          </a:xfrm>
          <a:prstGeom prst="rect">
            <a:avLst/>
          </a:prstGeom>
          <a:noFill/>
        </p:spPr>
        <p:txBody>
          <a:bodyPr wrap="none" rtlCol="0">
            <a:spAutoFit/>
          </a:bodyPr>
          <a:lstStyle/>
          <a:p>
            <a:r>
              <a:rPr lang="en-US" dirty="0" smtClean="0"/>
              <a:t>(</a:t>
            </a:r>
            <a:r>
              <a:rPr lang="en-US" dirty="0"/>
              <a:t>NOSCA, 2010</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045493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career?</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216448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76400"/>
          </a:xfrm>
        </p:spPr>
        <p:txBody>
          <a:bodyPr anchor="ctr">
            <a:normAutofit/>
          </a:bodyPr>
          <a:lstStyle/>
          <a:p>
            <a:r>
              <a:rPr lang="en-US" sz="3200" dirty="0" smtClean="0"/>
              <a:t>8 Components of College and Career Readiness Counseling</a:t>
            </a:r>
            <a:endParaRPr lang="en-US" sz="3200" dirty="0"/>
          </a:p>
        </p:txBody>
      </p:sp>
      <p:sp>
        <p:nvSpPr>
          <p:cNvPr id="3" name="Content Placeholder 2"/>
          <p:cNvSpPr>
            <a:spLocks noGrp="1"/>
          </p:cNvSpPr>
          <p:nvPr>
            <p:ph idx="1"/>
          </p:nvPr>
        </p:nvSpPr>
        <p:spPr>
          <a:xfrm>
            <a:off x="317484" y="1600200"/>
            <a:ext cx="8572062" cy="5029200"/>
          </a:xfrm>
        </p:spPr>
        <p:txBody>
          <a:bodyPr>
            <a:noAutofit/>
          </a:bodyPr>
          <a:lstStyle/>
          <a:p>
            <a:pPr marL="0" indent="0">
              <a:buNone/>
            </a:pPr>
            <a:r>
              <a:rPr lang="en-US" sz="2800" b="1" dirty="0" smtClean="0"/>
              <a:t>7. College and Career Admission Processes</a:t>
            </a:r>
          </a:p>
          <a:p>
            <a:pPr marL="0" indent="0">
              <a:buNone/>
            </a:pPr>
            <a:r>
              <a:rPr lang="en-US" sz="2400" dirty="0" smtClean="0"/>
              <a:t>Goal: Ensure that students and families have an early and ongoing understanding of the college and career application and admission processes so they can find the postsecondary options that are the best fit with their aspirations and interests.</a:t>
            </a:r>
          </a:p>
          <a:p>
            <a:pPr marL="0" indent="0">
              <a:buNone/>
            </a:pPr>
            <a:endParaRPr lang="en-US" sz="100" dirty="0" smtClean="0"/>
          </a:p>
          <a:p>
            <a:pPr marL="0" indent="0">
              <a:buNone/>
            </a:pPr>
            <a:r>
              <a:rPr lang="en-US" sz="2800" b="1" dirty="0" smtClean="0"/>
              <a:t>8. Transition from High School Graduation to College Enrollment</a:t>
            </a:r>
          </a:p>
          <a:p>
            <a:pPr marL="0" indent="0">
              <a:buNone/>
            </a:pPr>
            <a:r>
              <a:rPr lang="en-US" sz="2400" dirty="0" smtClean="0"/>
              <a:t>Goal: Connect students to school and community resources to help the students overcome barriers and ensure the successful transition from high school to college. </a:t>
            </a:r>
          </a:p>
          <a:p>
            <a:pPr marL="0" indent="0">
              <a:buNone/>
            </a:pPr>
            <a:endParaRPr lang="en-US" sz="2400" dirty="0" smtClean="0"/>
          </a:p>
          <a:p>
            <a:pPr marL="0" indent="0">
              <a:buNone/>
            </a:pPr>
            <a:r>
              <a:rPr lang="en-US" sz="1800" dirty="0"/>
              <a:t>	</a:t>
            </a:r>
            <a:r>
              <a:rPr lang="en-US" sz="1800" dirty="0" smtClean="0"/>
              <a:t>					</a:t>
            </a:r>
            <a:endParaRPr lang="en-US" sz="2400" dirty="0" smtClean="0"/>
          </a:p>
        </p:txBody>
      </p:sp>
      <p:sp>
        <p:nvSpPr>
          <p:cNvPr id="5" name="TextBox 4"/>
          <p:cNvSpPr txBox="1"/>
          <p:nvPr/>
        </p:nvSpPr>
        <p:spPr>
          <a:xfrm>
            <a:off x="7426688" y="6488668"/>
            <a:ext cx="1717312" cy="369332"/>
          </a:xfrm>
          <a:prstGeom prst="rect">
            <a:avLst/>
          </a:prstGeom>
          <a:noFill/>
        </p:spPr>
        <p:txBody>
          <a:bodyPr wrap="none" rtlCol="0">
            <a:spAutoFit/>
          </a:bodyPr>
          <a:lstStyle/>
          <a:p>
            <a:r>
              <a:rPr lang="en-US" dirty="0"/>
              <a:t> (NOSCA, 2010)</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750205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levels (ES, MS, HS) do each of the components occur?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742556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172200" y="6506823"/>
            <a:ext cx="2971800" cy="369332"/>
          </a:xfrm>
          <a:prstGeom prst="rect">
            <a:avLst/>
          </a:prstGeom>
          <a:noFill/>
        </p:spPr>
        <p:txBody>
          <a:bodyPr wrap="square" rtlCol="0">
            <a:spAutoFit/>
          </a:bodyPr>
          <a:lstStyle/>
          <a:p>
            <a:pPr algn="r"/>
            <a:r>
              <a:rPr lang="en-US" dirty="0" smtClean="0"/>
              <a:t>(NOSCA, 2010)</a:t>
            </a:r>
            <a:endParaRPr lang="en-US" dirty="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9992625"/>
              </p:ext>
            </p:extLst>
          </p:nvPr>
        </p:nvGraphicFramePr>
        <p:xfrm>
          <a:off x="314352" y="859057"/>
          <a:ext cx="8590588" cy="5579775"/>
        </p:xfrm>
        <a:graphic>
          <a:graphicData uri="http://schemas.openxmlformats.org/drawingml/2006/table">
            <a:tbl>
              <a:tblPr firstRow="1" bandRow="1">
                <a:tableStyleId>{BC89EF96-8CEA-46FF-86C4-4CE0E7609802}</a:tableStyleId>
              </a:tblPr>
              <a:tblGrid>
                <a:gridCol w="4317413"/>
                <a:gridCol w="2061882"/>
                <a:gridCol w="1135529"/>
                <a:gridCol w="1075764"/>
              </a:tblGrid>
              <a:tr h="468727">
                <a:tc>
                  <a:txBody>
                    <a:bodyPr/>
                    <a:lstStyle/>
                    <a:p>
                      <a:r>
                        <a:rPr lang="en-US" dirty="0" smtClean="0"/>
                        <a:t>Component</a:t>
                      </a:r>
                      <a:endParaRPr lang="en-US" dirty="0"/>
                    </a:p>
                  </a:txBody>
                  <a:tcPr/>
                </a:tc>
                <a:tc>
                  <a:txBody>
                    <a:bodyPr/>
                    <a:lstStyle/>
                    <a:p>
                      <a:r>
                        <a:rPr lang="en-US" dirty="0" smtClean="0"/>
                        <a:t>Elementary</a:t>
                      </a:r>
                      <a:endParaRPr lang="en-US" dirty="0"/>
                    </a:p>
                  </a:txBody>
                  <a:tcPr/>
                </a:tc>
                <a:tc>
                  <a:txBody>
                    <a:bodyPr/>
                    <a:lstStyle/>
                    <a:p>
                      <a:r>
                        <a:rPr lang="en-US" dirty="0" smtClean="0"/>
                        <a:t>Middle</a:t>
                      </a:r>
                      <a:endParaRPr lang="en-US" dirty="0"/>
                    </a:p>
                  </a:txBody>
                  <a:tcPr/>
                </a:tc>
                <a:tc>
                  <a:txBody>
                    <a:bodyPr/>
                    <a:lstStyle/>
                    <a:p>
                      <a:r>
                        <a:rPr lang="en-US" dirty="0" smtClean="0"/>
                        <a:t>High</a:t>
                      </a:r>
                      <a:endParaRPr lang="en-US" dirty="0"/>
                    </a:p>
                  </a:txBody>
                  <a:tcPr/>
                </a:tc>
              </a:tr>
              <a:tr h="468727">
                <a:tc>
                  <a:txBody>
                    <a:bodyPr/>
                    <a:lstStyle/>
                    <a:p>
                      <a:r>
                        <a:rPr lang="en-US" dirty="0" smtClean="0"/>
                        <a:t>College Aspirations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809035">
                <a:tc>
                  <a:txBody>
                    <a:bodyPr/>
                    <a:lstStyle/>
                    <a:p>
                      <a:r>
                        <a:rPr lang="en-US" dirty="0" smtClean="0"/>
                        <a:t>Academic Planning for College and Career Readiness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809035">
                <a:tc>
                  <a:txBody>
                    <a:bodyPr/>
                    <a:lstStyle/>
                    <a:p>
                      <a:r>
                        <a:rPr lang="en-US" dirty="0" smtClean="0"/>
                        <a:t>Enrichment and Extracurricular</a:t>
                      </a:r>
                      <a:r>
                        <a:rPr lang="en-US" baseline="0" dirty="0" smtClean="0"/>
                        <a:t> Engagement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809035">
                <a:tc>
                  <a:txBody>
                    <a:bodyPr/>
                    <a:lstStyle/>
                    <a:p>
                      <a:r>
                        <a:rPr lang="en-US" dirty="0" smtClean="0"/>
                        <a:t>College and Career Exploration and Selection Process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68727">
                <a:tc>
                  <a:txBody>
                    <a:bodyPr/>
                    <a:lstStyle/>
                    <a:p>
                      <a:r>
                        <a:rPr lang="en-US" dirty="0" smtClean="0"/>
                        <a:t>College and Career Assessment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68727">
                <a:tc>
                  <a:txBody>
                    <a:bodyPr/>
                    <a:lstStyle/>
                    <a:p>
                      <a:r>
                        <a:rPr lang="en-US" dirty="0" smtClean="0"/>
                        <a:t>College Affordability Planning</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468727">
                <a:tc>
                  <a:txBody>
                    <a:bodyPr/>
                    <a:lstStyle/>
                    <a:p>
                      <a:r>
                        <a:rPr lang="en-US" dirty="0" smtClean="0"/>
                        <a:t>College and Career</a:t>
                      </a:r>
                      <a:r>
                        <a:rPr lang="en-US" baseline="0" dirty="0" smtClean="0"/>
                        <a:t> Admission Processes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809035">
                <a:tc>
                  <a:txBody>
                    <a:bodyPr/>
                    <a:lstStyle/>
                    <a:p>
                      <a:r>
                        <a:rPr lang="en-US" dirty="0" smtClean="0"/>
                        <a:t>Transition</a:t>
                      </a:r>
                      <a:r>
                        <a:rPr lang="en-US" baseline="0" dirty="0" smtClean="0"/>
                        <a:t> from High School to College Enrollment</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Oval 2"/>
          <p:cNvSpPr/>
          <p:nvPr/>
        </p:nvSpPr>
        <p:spPr>
          <a:xfrm flipV="1">
            <a:off x="5552042" y="1440568"/>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flipV="1">
            <a:off x="5552042" y="217648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flipV="1">
            <a:off x="7107940" y="217648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flipV="1">
            <a:off x="5550904" y="2983102"/>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flipV="1">
            <a:off x="7107940" y="2983102"/>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V="1">
            <a:off x="5550904" y="3755903"/>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V="1">
            <a:off x="7107940" y="3755903"/>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flipV="1">
            <a:off x="5544799" y="434628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flipV="1">
            <a:off x="7107940" y="434628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V="1">
            <a:off x="8199914" y="1440568"/>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flipV="1">
            <a:off x="8199914" y="217648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flipV="1">
            <a:off x="8199914" y="2983102"/>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flipV="1">
            <a:off x="8199429" y="3755903"/>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V="1">
            <a:off x="8199429" y="434628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flipV="1">
            <a:off x="8199429" y="4833139"/>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flipV="1">
            <a:off x="8199429" y="5293447"/>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flipV="1">
            <a:off x="8199429" y="5971420"/>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flipV="1">
            <a:off x="7107940" y="1440568"/>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flipV="1">
            <a:off x="5552042" y="4833139"/>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flipV="1">
            <a:off x="7107940" y="4833139"/>
            <a:ext cx="245753" cy="2155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522806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1443" t="13628" r="11237" b="32249"/>
          <a:stretch/>
        </p:blipFill>
        <p:spPr bwMode="auto">
          <a:xfrm>
            <a:off x="787232" y="291056"/>
            <a:ext cx="7867324" cy="590049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6172200" y="6506823"/>
            <a:ext cx="2971800" cy="369332"/>
          </a:xfrm>
          <a:prstGeom prst="rect">
            <a:avLst/>
          </a:prstGeom>
          <a:noFill/>
        </p:spPr>
        <p:txBody>
          <a:bodyPr wrap="square" rtlCol="0">
            <a:spAutoFit/>
          </a:bodyPr>
          <a:lstStyle/>
          <a:p>
            <a:pPr algn="r"/>
            <a:r>
              <a:rPr lang="en-US" dirty="0" smtClean="0"/>
              <a:t>(NOSCA, 2010)</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558368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Times New Roman" charset="0"/>
              </a:rPr>
              <a:t>Career Development in the Elementary School </a:t>
            </a:r>
          </a:p>
        </p:txBody>
      </p:sp>
      <p:sp>
        <p:nvSpPr>
          <p:cNvPr id="9219" name="Rectangle 3"/>
          <p:cNvSpPr>
            <a:spLocks noGrp="1" noChangeArrowheads="1"/>
          </p:cNvSpPr>
          <p:nvPr>
            <p:ph type="body" idx="1"/>
          </p:nvPr>
        </p:nvSpPr>
        <p:spPr/>
        <p:txBody>
          <a:bodyPr/>
          <a:lstStyle/>
          <a:p>
            <a:endParaRPr lang="en-US">
              <a:latin typeface="Times New Roman" charset="0"/>
            </a:endParaRPr>
          </a:p>
          <a:p>
            <a:r>
              <a:rPr lang="en-US">
                <a:latin typeface="Times New Roman" charset="0"/>
              </a:rPr>
              <a:t>Careers unfold and develop throughout the life span.</a:t>
            </a:r>
          </a:p>
          <a:p>
            <a:endParaRPr lang="en-US">
              <a:latin typeface="Times New Roman" charset="0"/>
            </a:endParaRPr>
          </a:p>
          <a:p>
            <a:r>
              <a:rPr lang="en-US">
                <a:latin typeface="Times New Roman" charset="0"/>
              </a:rPr>
              <a:t>For children and adolescents, school and leisure activities are their work.</a:t>
            </a:r>
          </a:p>
          <a:p>
            <a:endParaRPr lang="en-US">
              <a:latin typeface="Times New Roman"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247641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Elementary School Students</a:t>
            </a:r>
            <a:endParaRPr lang="en-US" dirty="0"/>
          </a:p>
        </p:txBody>
      </p:sp>
      <p:sp>
        <p:nvSpPr>
          <p:cNvPr id="3" name="Content Placeholder 2"/>
          <p:cNvSpPr>
            <a:spLocks noGrp="1"/>
          </p:cNvSpPr>
          <p:nvPr>
            <p:ph idx="1"/>
          </p:nvPr>
        </p:nvSpPr>
        <p:spPr/>
        <p:txBody>
          <a:bodyPr/>
          <a:lstStyle/>
          <a:p>
            <a:r>
              <a:rPr lang="en-US" dirty="0" smtClean="0"/>
              <a:t>Elementary children:</a:t>
            </a:r>
          </a:p>
          <a:p>
            <a:pPr lvl="1"/>
            <a:r>
              <a:rPr lang="en-US" dirty="0" smtClean="0"/>
              <a:t>Formulate a sense of competence and interests with the world beyond their home.</a:t>
            </a:r>
          </a:p>
          <a:p>
            <a:pPr lvl="1"/>
            <a:r>
              <a:rPr lang="en-US" dirty="0" smtClean="0"/>
              <a:t>Learn about life patterns through exposure to adults in the school and community as well as TV and other media.</a:t>
            </a:r>
          </a:p>
          <a:p>
            <a:pPr lvl="1"/>
            <a:r>
              <a:rPr lang="en-US" dirty="0" smtClean="0"/>
              <a:t>Make assumptions about their current and future place in the world through exposure to adults.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930060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Elementary School Students</a:t>
            </a:r>
            <a:endParaRPr lang="en-US" dirty="0"/>
          </a:p>
        </p:txBody>
      </p:sp>
      <p:sp>
        <p:nvSpPr>
          <p:cNvPr id="3" name="Content Placeholder 2"/>
          <p:cNvSpPr>
            <a:spLocks noGrp="1"/>
          </p:cNvSpPr>
          <p:nvPr>
            <p:ph idx="1"/>
          </p:nvPr>
        </p:nvSpPr>
        <p:spPr/>
        <p:txBody>
          <a:bodyPr/>
          <a:lstStyle/>
          <a:p>
            <a:r>
              <a:rPr lang="en-US" dirty="0" smtClean="0"/>
              <a:t>Elementary children:</a:t>
            </a:r>
          </a:p>
          <a:p>
            <a:pPr lvl="1"/>
            <a:r>
              <a:rPr lang="en-US" dirty="0" smtClean="0"/>
              <a:t>Benefit from exposure to a broad range of nontraditional models of career choice.</a:t>
            </a:r>
          </a:p>
          <a:p>
            <a:pPr lvl="1"/>
            <a:r>
              <a:rPr lang="en-US" dirty="0" smtClean="0"/>
              <a:t>Benefit when career development helps them broaden their natural sense of curiosity.</a:t>
            </a:r>
          </a:p>
          <a:p>
            <a:pPr lvl="1"/>
            <a:r>
              <a:rPr lang="en-US" dirty="0" smtClean="0"/>
              <a:t>Often engage intensely in fantasy-based occupational play – Firefighter.</a:t>
            </a:r>
          </a:p>
          <a:p>
            <a:pPr lvl="1"/>
            <a:r>
              <a:rPr lang="en-US" dirty="0" smtClean="0"/>
              <a:t>Begin to engage in autonomous future planning behaviors when curiosity is aroused.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490070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Small Groups of </a:t>
            </a:r>
          </a:p>
          <a:p>
            <a:r>
              <a:rPr lang="en-US" dirty="0" smtClean="0"/>
              <a:t>Each group will brainstorm at least 3 CCR activities to use with their assigned grade levels.  For each activity, identify which CCR component(s) is(are) addressed.</a:t>
            </a:r>
          </a:p>
          <a:p>
            <a:pPr lvl="1"/>
            <a:r>
              <a:rPr lang="en-US" dirty="0" smtClean="0"/>
              <a:t>Group 1: K &amp; 1</a:t>
            </a:r>
          </a:p>
          <a:p>
            <a:pPr lvl="1"/>
            <a:r>
              <a:rPr lang="en-US" dirty="0" smtClean="0"/>
              <a:t>Group 2: 2 &amp; 3</a:t>
            </a:r>
          </a:p>
          <a:p>
            <a:pPr lvl="1"/>
            <a:r>
              <a:rPr lang="en-US" dirty="0" smtClean="0"/>
              <a:t>Group 3: 4 &amp; 5</a:t>
            </a:r>
          </a:p>
          <a:p>
            <a:r>
              <a:rPr lang="en-US" dirty="0" smtClean="0"/>
              <a:t>Be prepared to share with the class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261583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103707"/>
              </p:ext>
            </p:extLst>
          </p:nvPr>
        </p:nvGraphicFramePr>
        <p:xfrm>
          <a:off x="-1" y="-2"/>
          <a:ext cx="9144000" cy="6871807"/>
        </p:xfrm>
        <a:graphic>
          <a:graphicData uri="http://schemas.openxmlformats.org/drawingml/2006/table">
            <a:tbl>
              <a:tblPr firstRow="1" bandRow="1">
                <a:tableStyleId>{5C22544A-7EE6-4342-B048-85BDC9FD1C3A}</a:tableStyleId>
              </a:tblPr>
              <a:tblGrid>
                <a:gridCol w="956236"/>
                <a:gridCol w="6499412"/>
                <a:gridCol w="1688352"/>
              </a:tblGrid>
              <a:tr h="1024249">
                <a:tc>
                  <a:txBody>
                    <a:bodyPr/>
                    <a:lstStyle/>
                    <a:p>
                      <a:r>
                        <a:rPr lang="en-US" dirty="0" smtClean="0"/>
                        <a:t>Grade Level</a:t>
                      </a:r>
                      <a:endParaRPr lang="en-US" dirty="0"/>
                    </a:p>
                  </a:txBody>
                  <a:tcPr/>
                </a:tc>
                <a:tc>
                  <a:txBody>
                    <a:bodyPr/>
                    <a:lstStyle/>
                    <a:p>
                      <a:r>
                        <a:rPr lang="en-US" dirty="0" smtClean="0"/>
                        <a:t>Activity</a:t>
                      </a:r>
                      <a:endParaRPr lang="en-US" dirty="0"/>
                    </a:p>
                  </a:txBody>
                  <a:tcPr/>
                </a:tc>
                <a:tc>
                  <a:txBody>
                    <a:bodyPr/>
                    <a:lstStyle/>
                    <a:p>
                      <a:r>
                        <a:rPr lang="en-US" dirty="0" smtClean="0"/>
                        <a:t>CCR Component Addressed</a:t>
                      </a:r>
                      <a:endParaRPr lang="en-US" dirty="0"/>
                    </a:p>
                  </a:txBody>
                  <a:tcPr/>
                </a:tc>
              </a:tr>
              <a:tr h="486146">
                <a:tc>
                  <a:txBody>
                    <a:bodyPr/>
                    <a:lstStyle/>
                    <a:p>
                      <a:r>
                        <a:rPr lang="en-US" dirty="0" smtClean="0"/>
                        <a:t>K &amp; 1</a:t>
                      </a:r>
                      <a:endParaRPr lang="en-US" dirty="0"/>
                    </a:p>
                  </a:txBody>
                  <a:tcPr/>
                </a:tc>
                <a:tc>
                  <a:txBody>
                    <a:bodyPr/>
                    <a:lstStyle/>
                    <a:p>
                      <a:r>
                        <a:rPr lang="en-US" dirty="0" smtClean="0"/>
                        <a:t>Chart (Person, job, salary, help others) SC provides an example and students share/chime</a:t>
                      </a:r>
                      <a:r>
                        <a:rPr lang="en-US" baseline="0" dirty="0" smtClean="0"/>
                        <a:t> in.  Ask students for their careers</a:t>
                      </a:r>
                      <a:endParaRPr lang="en-US" dirty="0"/>
                    </a:p>
                  </a:txBody>
                  <a:tcPr/>
                </a:tc>
                <a:tc>
                  <a:txBody>
                    <a:bodyPr/>
                    <a:lstStyle/>
                    <a:p>
                      <a:r>
                        <a:rPr lang="en-US" dirty="0" smtClean="0"/>
                        <a:t>CCR 4</a:t>
                      </a:r>
                      <a:endParaRPr lang="en-US" dirty="0"/>
                    </a:p>
                  </a:txBody>
                  <a:tcPr/>
                </a:tc>
              </a:tr>
              <a:tr h="486146">
                <a:tc>
                  <a:txBody>
                    <a:bodyPr/>
                    <a:lstStyle/>
                    <a:p>
                      <a:endParaRPr lang="en-US"/>
                    </a:p>
                  </a:txBody>
                  <a:tcPr/>
                </a:tc>
                <a:tc>
                  <a:txBody>
                    <a:bodyPr/>
                    <a:lstStyle/>
                    <a:p>
                      <a:r>
                        <a:rPr lang="en-US" dirty="0" smtClean="0"/>
                        <a:t>What is College</a:t>
                      </a:r>
                      <a:r>
                        <a:rPr lang="en-US" baseline="0" dirty="0" smtClean="0"/>
                        <a:t> Lesson. Assessing knowledge.  Explain college etc.</a:t>
                      </a:r>
                      <a:endParaRPr lang="en-US" dirty="0"/>
                    </a:p>
                  </a:txBody>
                  <a:tcPr/>
                </a:tc>
                <a:tc>
                  <a:txBody>
                    <a:bodyPr/>
                    <a:lstStyle/>
                    <a:p>
                      <a:r>
                        <a:rPr lang="en-US" dirty="0" smtClean="0"/>
                        <a:t>CCR 1</a:t>
                      </a:r>
                      <a:endParaRPr lang="en-US" dirty="0"/>
                    </a:p>
                  </a:txBody>
                  <a:tcPr/>
                </a:tc>
              </a:tr>
              <a:tr h="486146">
                <a:tc>
                  <a:txBody>
                    <a:bodyPr/>
                    <a:lstStyle/>
                    <a:p>
                      <a:endParaRPr lang="en-US"/>
                    </a:p>
                  </a:txBody>
                  <a:tcPr/>
                </a:tc>
                <a:tc>
                  <a:txBody>
                    <a:bodyPr/>
                    <a:lstStyle/>
                    <a:p>
                      <a:r>
                        <a:rPr lang="en-US" dirty="0" smtClean="0"/>
                        <a:t>Look through magazine to select people doing careers/jobs. SC shares with students.</a:t>
                      </a:r>
                      <a:r>
                        <a:rPr lang="en-US" baseline="0" dirty="0" smtClean="0"/>
                        <a:t> Students select one picture.</a:t>
                      </a:r>
                      <a:r>
                        <a:rPr lang="en-US" dirty="0" smtClean="0"/>
                        <a:t> Students</a:t>
                      </a:r>
                      <a:r>
                        <a:rPr lang="en-US" baseline="0" dirty="0" smtClean="0"/>
                        <a:t> will ask student who is holding the job questions to figure out/guess the job.</a:t>
                      </a:r>
                      <a:endParaRPr lang="en-US" dirty="0"/>
                    </a:p>
                  </a:txBody>
                  <a:tcPr/>
                </a:tc>
                <a:tc>
                  <a:txBody>
                    <a:bodyPr/>
                    <a:lstStyle/>
                    <a:p>
                      <a:r>
                        <a:rPr lang="en-US" dirty="0" smtClean="0"/>
                        <a:t>CCR 4</a:t>
                      </a:r>
                      <a:endParaRPr lang="en-US" dirty="0"/>
                    </a:p>
                  </a:txBody>
                  <a:tcPr/>
                </a:tc>
              </a:tr>
              <a:tr h="486146">
                <a:tc>
                  <a:txBody>
                    <a:bodyPr/>
                    <a:lstStyle/>
                    <a:p>
                      <a:r>
                        <a:rPr lang="en-US" dirty="0" smtClean="0"/>
                        <a:t>2 &amp; 3</a:t>
                      </a:r>
                      <a:endParaRPr lang="en-US" dirty="0"/>
                    </a:p>
                  </a:txBody>
                  <a:tcPr/>
                </a:tc>
                <a:tc>
                  <a:txBody>
                    <a:bodyPr/>
                    <a:lstStyle/>
                    <a:p>
                      <a:r>
                        <a:rPr lang="en-US" dirty="0" smtClean="0"/>
                        <a:t>Making a word search</a:t>
                      </a:r>
                      <a:r>
                        <a:rPr lang="en-US" baseline="0" dirty="0" smtClean="0"/>
                        <a:t> (names of colleges/careers)</a:t>
                      </a:r>
                      <a:endParaRPr lang="en-US" dirty="0"/>
                    </a:p>
                  </a:txBody>
                  <a:tcPr/>
                </a:tc>
                <a:tc>
                  <a:txBody>
                    <a:bodyPr/>
                    <a:lstStyle/>
                    <a:p>
                      <a:r>
                        <a:rPr lang="en-US" dirty="0" smtClean="0"/>
                        <a:t>CCR 4</a:t>
                      </a:r>
                      <a:endParaRPr lang="en-US" dirty="0"/>
                    </a:p>
                  </a:txBody>
                  <a:tcPr/>
                </a:tc>
              </a:tr>
              <a:tr h="486146">
                <a:tc>
                  <a:txBody>
                    <a:bodyPr/>
                    <a:lstStyle/>
                    <a:p>
                      <a:endParaRPr lang="en-US"/>
                    </a:p>
                  </a:txBody>
                  <a:tcPr/>
                </a:tc>
                <a:tc>
                  <a:txBody>
                    <a:bodyPr/>
                    <a:lstStyle/>
                    <a:p>
                      <a:r>
                        <a:rPr lang="en-US" dirty="0" smtClean="0"/>
                        <a:t>What comes next:</a:t>
                      </a:r>
                      <a:r>
                        <a:rPr lang="en-US" baseline="0" dirty="0" smtClean="0"/>
                        <a:t> Middle School/High School transition game</a:t>
                      </a:r>
                      <a:endParaRPr lang="en-US" dirty="0"/>
                    </a:p>
                  </a:txBody>
                  <a:tcPr/>
                </a:tc>
                <a:tc>
                  <a:txBody>
                    <a:bodyPr/>
                    <a:lstStyle/>
                    <a:p>
                      <a:r>
                        <a:rPr lang="en-US" dirty="0" smtClean="0"/>
                        <a:t>CCR 3</a:t>
                      </a:r>
                      <a:endParaRPr lang="en-US" dirty="0"/>
                    </a:p>
                  </a:txBody>
                  <a:tcPr/>
                </a:tc>
              </a:tr>
              <a:tr h="486146">
                <a:tc>
                  <a:txBody>
                    <a:bodyPr/>
                    <a:lstStyle/>
                    <a:p>
                      <a:endParaRPr lang="en-US"/>
                    </a:p>
                  </a:txBody>
                  <a:tcPr/>
                </a:tc>
                <a:tc>
                  <a:txBody>
                    <a:bodyPr/>
                    <a:lstStyle/>
                    <a:p>
                      <a:r>
                        <a:rPr lang="en-US" dirty="0" smtClean="0"/>
                        <a:t>Assessment: Which words describe</a:t>
                      </a:r>
                      <a:r>
                        <a:rPr lang="en-US" baseline="0" dirty="0" smtClean="0"/>
                        <a:t> student interest &amp; associate that with career</a:t>
                      </a:r>
                      <a:endParaRPr lang="en-US" dirty="0"/>
                    </a:p>
                  </a:txBody>
                  <a:tcPr/>
                </a:tc>
                <a:tc>
                  <a:txBody>
                    <a:bodyPr/>
                    <a:lstStyle/>
                    <a:p>
                      <a:r>
                        <a:rPr lang="en-US" dirty="0" smtClean="0"/>
                        <a:t>CCR 2</a:t>
                      </a:r>
                      <a:endParaRPr lang="en-US" dirty="0"/>
                    </a:p>
                  </a:txBody>
                  <a:tcPr/>
                </a:tc>
              </a:tr>
              <a:tr h="486146">
                <a:tc>
                  <a:txBody>
                    <a:bodyPr/>
                    <a:lstStyle/>
                    <a:p>
                      <a:r>
                        <a:rPr lang="en-US" dirty="0" smtClean="0"/>
                        <a:t>4</a:t>
                      </a:r>
                      <a:r>
                        <a:rPr lang="en-US" baseline="0" dirty="0" smtClean="0"/>
                        <a:t> &amp; 5</a:t>
                      </a:r>
                      <a:endParaRPr lang="en-US" dirty="0"/>
                    </a:p>
                  </a:txBody>
                  <a:tcPr/>
                </a:tc>
                <a:tc>
                  <a:txBody>
                    <a:bodyPr/>
                    <a:lstStyle/>
                    <a:p>
                      <a:r>
                        <a:rPr lang="en-US" dirty="0" smtClean="0"/>
                        <a:t>Exploring Non-traditional careers</a:t>
                      </a:r>
                      <a:r>
                        <a:rPr lang="en-US" baseline="0" dirty="0" smtClean="0"/>
                        <a:t> by groups, mini research project using computers.  Present to class</a:t>
                      </a:r>
                      <a:endParaRPr lang="en-US" dirty="0"/>
                    </a:p>
                  </a:txBody>
                  <a:tcPr/>
                </a:tc>
                <a:tc>
                  <a:txBody>
                    <a:bodyPr/>
                    <a:lstStyle/>
                    <a:p>
                      <a:r>
                        <a:rPr lang="en-US" dirty="0" smtClean="0"/>
                        <a:t>CCR 4</a:t>
                      </a:r>
                      <a:endParaRPr lang="en-US" dirty="0"/>
                    </a:p>
                  </a:txBody>
                  <a:tcPr/>
                </a:tc>
              </a:tr>
              <a:tr h="486146">
                <a:tc>
                  <a:txBody>
                    <a:bodyPr/>
                    <a:lstStyle/>
                    <a:p>
                      <a:endParaRPr lang="en-US"/>
                    </a:p>
                  </a:txBody>
                  <a:tcPr/>
                </a:tc>
                <a:tc>
                  <a:txBody>
                    <a:bodyPr/>
                    <a:lstStyle/>
                    <a:p>
                      <a:r>
                        <a:rPr lang="en-US" dirty="0" smtClean="0"/>
                        <a:t>Questionnaire to assess strengths; group</a:t>
                      </a:r>
                      <a:r>
                        <a:rPr lang="en-US" baseline="0" dirty="0" smtClean="0"/>
                        <a:t> by strengths and have stations to explore strength</a:t>
                      </a:r>
                      <a:endParaRPr lang="en-US" dirty="0"/>
                    </a:p>
                  </a:txBody>
                  <a:tcPr/>
                </a:tc>
                <a:tc>
                  <a:txBody>
                    <a:bodyPr/>
                    <a:lstStyle/>
                    <a:p>
                      <a:r>
                        <a:rPr lang="en-US" dirty="0" smtClean="0"/>
                        <a:t>CCR 5</a:t>
                      </a:r>
                      <a:endParaRPr lang="en-US" dirty="0"/>
                    </a:p>
                  </a:txBody>
                  <a:tcPr/>
                </a:tc>
              </a:tr>
              <a:tr h="486146">
                <a:tc>
                  <a:txBody>
                    <a:bodyPr/>
                    <a:lstStyle/>
                    <a:p>
                      <a:endParaRPr lang="en-US"/>
                    </a:p>
                  </a:txBody>
                  <a:tcPr/>
                </a:tc>
                <a:tc>
                  <a:txBody>
                    <a:bodyPr/>
                    <a:lstStyle/>
                    <a:p>
                      <a:r>
                        <a:rPr lang="en-US" dirty="0" smtClean="0"/>
                        <a:t>Activity Fair: Getting to know middle school extra </a:t>
                      </a:r>
                      <a:r>
                        <a:rPr lang="en-US" dirty="0" err="1" smtClean="0"/>
                        <a:t>curriculars</a:t>
                      </a:r>
                      <a:endParaRPr lang="en-US" dirty="0"/>
                    </a:p>
                  </a:txBody>
                  <a:tcPr/>
                </a:tc>
                <a:tc>
                  <a:txBody>
                    <a:bodyPr/>
                    <a:lstStyle/>
                    <a:p>
                      <a:r>
                        <a:rPr lang="en-US" dirty="0" smtClean="0"/>
                        <a:t>CCR</a:t>
                      </a:r>
                      <a:r>
                        <a:rPr lang="en-US" baseline="0" dirty="0" smtClean="0"/>
                        <a:t> 3</a:t>
                      </a:r>
                      <a:endParaRPr lang="en-US" dirty="0"/>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285577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Middle or Junior High School Students </a:t>
            </a:r>
            <a:endParaRPr lang="en-US" dirty="0"/>
          </a:p>
        </p:txBody>
      </p:sp>
      <p:sp>
        <p:nvSpPr>
          <p:cNvPr id="3" name="Content Placeholder 2"/>
          <p:cNvSpPr>
            <a:spLocks noGrp="1"/>
          </p:cNvSpPr>
          <p:nvPr>
            <p:ph idx="1"/>
          </p:nvPr>
        </p:nvSpPr>
        <p:spPr/>
        <p:txBody>
          <a:bodyPr>
            <a:normAutofit/>
          </a:bodyPr>
          <a:lstStyle/>
          <a:p>
            <a:r>
              <a:rPr lang="en-US" sz="2800" dirty="0" smtClean="0"/>
              <a:t>Focus on:</a:t>
            </a:r>
          </a:p>
          <a:p>
            <a:pPr lvl="1"/>
            <a:r>
              <a:rPr lang="en-US" sz="2800" dirty="0" smtClean="0"/>
              <a:t>Fluctuating sense of self.</a:t>
            </a:r>
          </a:p>
          <a:p>
            <a:pPr lvl="1"/>
            <a:r>
              <a:rPr lang="en-US" sz="2800" dirty="0" smtClean="0"/>
              <a:t>Preoccupation with belonging – heavily influenced by same-gender peers.</a:t>
            </a:r>
          </a:p>
          <a:p>
            <a:pPr lvl="1"/>
            <a:r>
              <a:rPr lang="en-US" sz="2800" dirty="0" smtClean="0"/>
              <a:t>Helping students crystallize and articulate their identities.</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337421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2331720" cy="2957513"/>
          </a:xfrm>
        </p:spPr>
        <p:txBody>
          <a:bodyPr anchor="ctr"/>
          <a:lstStyle/>
          <a:p>
            <a:r>
              <a:rPr lang="en-US" dirty="0" smtClean="0"/>
              <a:t>Why are careers important? </a:t>
            </a:r>
            <a:endParaRPr lang="en-US"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7999360"/>
              </p:ext>
            </p:extLst>
          </p:nvPr>
        </p:nvGraphicFramePr>
        <p:xfrm>
          <a:off x="4557713" y="3414713"/>
          <a:ext cx="28575" cy="28575"/>
        </p:xfrm>
        <a:graphic>
          <a:graphicData uri="http://schemas.openxmlformats.org/presentationml/2006/ole">
            <p:oleObj spid="_x0000_s1054" name="HTML Document" r:id="rId3" imgW="0" imgH="0" progId="htmlfile">
              <p:link updateAutomatic="1"/>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527067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Career Development in Middle School</a:t>
            </a:r>
            <a:endParaRPr lang="en-US" dirty="0"/>
          </a:p>
        </p:txBody>
      </p:sp>
      <p:sp>
        <p:nvSpPr>
          <p:cNvPr id="3" name="Content Placeholder 2"/>
          <p:cNvSpPr>
            <a:spLocks noGrp="1"/>
          </p:cNvSpPr>
          <p:nvPr>
            <p:ph idx="1"/>
          </p:nvPr>
        </p:nvSpPr>
        <p:spPr/>
        <p:txBody>
          <a:bodyPr>
            <a:normAutofit/>
          </a:bodyPr>
          <a:lstStyle/>
          <a:p>
            <a:r>
              <a:rPr lang="en-US" dirty="0" smtClean="0"/>
              <a:t>Choices for careers most often require college degrees or other substantive training past high school rather than jobs now held by the majority of the workforce.</a:t>
            </a:r>
          </a:p>
          <a:p>
            <a:r>
              <a:rPr lang="en-US" dirty="0" smtClean="0"/>
              <a:t>This necessitates sound educational planning in grades 6-8.</a:t>
            </a:r>
          </a:p>
          <a:p>
            <a:r>
              <a:rPr lang="en-US" dirty="0" smtClean="0"/>
              <a:t>Student learning about themselves and the world of work is translated into an education plan for the remainder of their high school experience.</a:t>
            </a:r>
          </a:p>
          <a:p>
            <a:r>
              <a:rPr lang="en-US" dirty="0" smtClean="0"/>
              <a:t>Career awareness and self-awareness is critical to make informed choices about educational planning.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5321949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a:t>
            </a:r>
            <a:endParaRPr lang="en-US" dirty="0"/>
          </a:p>
        </p:txBody>
      </p:sp>
      <p:sp>
        <p:nvSpPr>
          <p:cNvPr id="3" name="Content Placeholder 2"/>
          <p:cNvSpPr>
            <a:spLocks noGrp="1"/>
          </p:cNvSpPr>
          <p:nvPr>
            <p:ph idx="1"/>
          </p:nvPr>
        </p:nvSpPr>
        <p:spPr/>
        <p:txBody>
          <a:bodyPr>
            <a:normAutofit/>
          </a:bodyPr>
          <a:lstStyle/>
          <a:p>
            <a:r>
              <a:rPr lang="en-US" dirty="0" smtClean="0"/>
              <a:t>Educational and career planning and interventions in middle school must be directed towards helping students cope with crystallizing and specifying occupational preferences.</a:t>
            </a:r>
          </a:p>
          <a:p>
            <a:r>
              <a:rPr lang="en-US" dirty="0" smtClean="0"/>
              <a:t>Link specific subjects to occupational success, academic achievement, and attainment.</a:t>
            </a:r>
          </a:p>
          <a:p>
            <a:r>
              <a:rPr lang="en-US" dirty="0" smtClean="0"/>
              <a:t>Teach students how to locate, understand, and use career information to foster independent occupational activity.</a:t>
            </a:r>
          </a:p>
          <a:p>
            <a:r>
              <a:rPr lang="en-US" dirty="0" smtClean="0"/>
              <a:t>The primary focus is on exploration and learning about their personality types.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734943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Focus on identifying occupational preferences and clarifying lifelong choices.</a:t>
            </a:r>
          </a:p>
          <a:p>
            <a:r>
              <a:rPr lang="en-US" smtClean="0"/>
              <a:t>The majority of secondary school students enter the workforce immediately after leaving high school or with some high school.</a:t>
            </a:r>
          </a:p>
          <a:p>
            <a:r>
              <a:rPr lang="en-US" smtClean="0"/>
              <a:t>Workforce readiness is necessary to make a successful transition.</a:t>
            </a:r>
          </a:p>
          <a:p>
            <a:r>
              <a:rPr lang="en-US" smtClean="0"/>
              <a:t>Work ready – college ready.</a:t>
            </a:r>
          </a:p>
          <a:p>
            <a:r>
              <a:rPr lang="en-US" smtClean="0"/>
              <a:t>Because adolescents have lived their life primarily at home, in school, and the community, transition to post secondary roles may require assistance to normalize the change as a normal challenge.</a:t>
            </a:r>
          </a:p>
          <a:p>
            <a:r>
              <a:rPr lang="en-US" smtClean="0"/>
              <a:t>Skills include writing a resume, interviewing, writing cover letters, filling out applications, and work place behaviors.</a:t>
            </a: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59006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Career development tasks for adolescents emerge from expectations inherent in academic curricula and society.</a:t>
            </a:r>
          </a:p>
          <a:p>
            <a:r>
              <a:rPr lang="en-US" smtClean="0"/>
              <a:t>Career decisions are expected at specific points in the high school curricula.</a:t>
            </a:r>
          </a:p>
          <a:p>
            <a:r>
              <a:rPr lang="en-US" smtClean="0"/>
              <a:t>Essential to orient students to the task they will face and the decisions they will have to make.</a:t>
            </a:r>
          </a:p>
          <a:p>
            <a:r>
              <a:rPr lang="en-US" smtClean="0"/>
              <a:t>Help students plan out the calendar of decisions they must make.</a:t>
            </a:r>
          </a:p>
          <a:p>
            <a:r>
              <a:rPr lang="en-US" smtClean="0"/>
              <a:t>Re-emphasize the need for ALL students to receive all career and educational planning materials.</a:t>
            </a:r>
          </a:p>
          <a:p>
            <a:r>
              <a:rPr lang="en-US" smtClean="0"/>
              <a:t>Equity is the foundation of career development for all students.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917569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Considerations in Planning Career Development Interventions</a:t>
            </a:r>
            <a:endParaRPr lang="en-US"/>
          </a:p>
        </p:txBody>
      </p:sp>
      <p:sp>
        <p:nvSpPr>
          <p:cNvPr id="19459" name="Rectangle 3"/>
          <p:cNvSpPr>
            <a:spLocks noGrp="1" noChangeArrowheads="1"/>
          </p:cNvSpPr>
          <p:nvPr>
            <p:ph type="body" idx="1"/>
          </p:nvPr>
        </p:nvSpPr>
        <p:spPr/>
        <p:txBody>
          <a:bodyPr/>
          <a:lstStyle/>
          <a:p>
            <a:endParaRPr lang="en-US" smtClean="0"/>
          </a:p>
          <a:p>
            <a:r>
              <a:rPr lang="en-US" smtClean="0"/>
              <a:t>Become a constant observer of children.</a:t>
            </a:r>
          </a:p>
          <a:p>
            <a:pPr lvl="1"/>
            <a:r>
              <a:rPr lang="en-US" smtClean="0"/>
              <a:t>Notice how they approach tasks.</a:t>
            </a:r>
          </a:p>
          <a:p>
            <a:pPr lvl="1"/>
            <a:r>
              <a:rPr lang="en-US" smtClean="0"/>
              <a:t>Notice the activities they choose.</a:t>
            </a:r>
          </a:p>
          <a:p>
            <a:pPr lvl="1"/>
            <a:r>
              <a:rPr lang="en-US" smtClean="0"/>
              <a:t>Encourage initiative.</a:t>
            </a:r>
          </a:p>
          <a:p>
            <a:pPr lvl="1"/>
            <a:r>
              <a:rPr lang="en-US" smtClean="0"/>
              <a:t>Notice the thematic patterns that emerge.</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399475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600">
                <a:latin typeface="Times New Roman" charset="0"/>
              </a:rPr>
              <a:t>Considerations in Planning Career Development Interventions, </a:t>
            </a:r>
            <a:r>
              <a:rPr lang="en-US" sz="2400">
                <a:latin typeface="Times New Roman" charset="0"/>
              </a:rPr>
              <a:t>continued</a:t>
            </a:r>
          </a:p>
        </p:txBody>
      </p:sp>
      <p:sp>
        <p:nvSpPr>
          <p:cNvPr id="20483" name="Rectangle 3"/>
          <p:cNvSpPr>
            <a:spLocks noGrp="1" noChangeArrowheads="1"/>
          </p:cNvSpPr>
          <p:nvPr>
            <p:ph type="body" idx="1"/>
          </p:nvPr>
        </p:nvSpPr>
        <p:spPr/>
        <p:txBody>
          <a:bodyPr/>
          <a:lstStyle/>
          <a:p>
            <a:r>
              <a:rPr lang="en-US" dirty="0">
                <a:latin typeface="Times New Roman" charset="0"/>
              </a:rPr>
              <a:t>Consider the processing of an activity as important as the activity itself.</a:t>
            </a:r>
          </a:p>
          <a:p>
            <a:pPr lvl="1"/>
            <a:r>
              <a:rPr lang="en-US" dirty="0">
                <a:latin typeface="Times New Roman" charset="0"/>
              </a:rPr>
              <a:t>Focus feedback on the specifics of a </a:t>
            </a:r>
            <a:r>
              <a:rPr lang="en-US" dirty="0" smtClean="0">
                <a:latin typeface="Times New Roman" charset="0"/>
              </a:rPr>
              <a:t>child’s </a:t>
            </a:r>
            <a:r>
              <a:rPr lang="en-US" dirty="0">
                <a:latin typeface="Times New Roman" charset="0"/>
              </a:rPr>
              <a:t>efforts to develop a sense of industry rather than inferiority.</a:t>
            </a:r>
          </a:p>
          <a:p>
            <a:pPr lvl="1"/>
            <a:r>
              <a:rPr lang="en-US" dirty="0">
                <a:latin typeface="Times New Roman" charset="0"/>
              </a:rPr>
              <a:t>Provide opportunities for children to express their beliefs about themselves in relation to various occupations.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936528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Times New Roman" charset="0"/>
              </a:rPr>
              <a:t>Parental Involvement</a:t>
            </a:r>
          </a:p>
        </p:txBody>
      </p:sp>
      <p:sp>
        <p:nvSpPr>
          <p:cNvPr id="21507" name="Rectangle 3"/>
          <p:cNvSpPr>
            <a:spLocks noGrp="1" noChangeArrowheads="1"/>
          </p:cNvSpPr>
          <p:nvPr>
            <p:ph type="body" idx="1"/>
          </p:nvPr>
        </p:nvSpPr>
        <p:spPr/>
        <p:txBody>
          <a:bodyPr/>
          <a:lstStyle/>
          <a:p>
            <a:r>
              <a:rPr lang="en-US">
                <a:latin typeface="Times New Roman" charset="0"/>
              </a:rPr>
              <a:t>Parents have substantial influence over the career development of their children.</a:t>
            </a:r>
          </a:p>
          <a:p>
            <a:pPr lvl="1"/>
            <a:r>
              <a:rPr lang="en-US">
                <a:latin typeface="Times New Roman" charset="0"/>
              </a:rPr>
              <a:t>They provide greatest amount of direct and indirect exposure to work.</a:t>
            </a:r>
          </a:p>
          <a:p>
            <a:pPr lvl="1"/>
            <a:r>
              <a:rPr lang="en-US">
                <a:latin typeface="Times New Roman" charset="0"/>
              </a:rPr>
              <a:t>Their influence is most effective when it is planned, intentional, and goal-oriented.</a:t>
            </a:r>
          </a:p>
          <a:p>
            <a:pPr lvl="1"/>
            <a:r>
              <a:rPr lang="en-US">
                <a:latin typeface="Times New Roman" charset="0"/>
              </a:rPr>
              <a:t>They, however, possess minimal knowledge of career development theory and how environmental factors affect development.</a:t>
            </a:r>
          </a:p>
          <a:p>
            <a:pPr lvl="1"/>
            <a:endParaRPr lang="en-US">
              <a:latin typeface="Times New Roman"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205476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Times New Roman" charset="0"/>
              </a:rPr>
              <a:t>Ways in Which Parents Can Assist Children </a:t>
            </a:r>
            <a:r>
              <a:rPr lang="en-US" sz="3600">
                <a:latin typeface="Times New Roman" charset="0"/>
              </a:rPr>
              <a:t>(Herr &amp; Kramer)</a:t>
            </a:r>
            <a:endParaRPr lang="en-US">
              <a:latin typeface="Times New Roman" charset="0"/>
            </a:endParaRPr>
          </a:p>
        </p:txBody>
      </p:sp>
      <p:sp>
        <p:nvSpPr>
          <p:cNvPr id="22531" name="Rectangle 3"/>
          <p:cNvSpPr>
            <a:spLocks noGrp="1" noChangeArrowheads="1"/>
          </p:cNvSpPr>
          <p:nvPr>
            <p:ph type="body" idx="1"/>
          </p:nvPr>
        </p:nvSpPr>
        <p:spPr/>
        <p:txBody>
          <a:bodyPr/>
          <a:lstStyle/>
          <a:p>
            <a:r>
              <a:rPr lang="en-US">
                <a:latin typeface="Times New Roman" charset="0"/>
              </a:rPr>
              <a:t>Encourage children to analyze self-characteristics (interests, capacities, values)</a:t>
            </a:r>
          </a:p>
          <a:p>
            <a:r>
              <a:rPr lang="en-US">
                <a:latin typeface="Times New Roman" charset="0"/>
              </a:rPr>
              <a:t>Communicate work requirements to children.</a:t>
            </a:r>
          </a:p>
          <a:p>
            <a:r>
              <a:rPr lang="en-US">
                <a:latin typeface="Times New Roman" charset="0"/>
              </a:rPr>
              <a:t>Discuss the importance of work values in work behavior.</a:t>
            </a:r>
          </a:p>
          <a:p>
            <a:r>
              <a:rPr lang="en-US">
                <a:latin typeface="Times New Roman" charset="0"/>
              </a:rPr>
              <a:t>Explain the relationship among work, pay, and the economic condition of the family.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963859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Times New Roman" charset="0"/>
              </a:rPr>
              <a:t>Ways in Which Parents Can Assist Children </a:t>
            </a:r>
            <a:r>
              <a:rPr lang="en-US" sz="3600">
                <a:latin typeface="Times New Roman" charset="0"/>
              </a:rPr>
              <a:t>(Herr &amp; Kramer)</a:t>
            </a:r>
          </a:p>
        </p:txBody>
      </p:sp>
      <p:sp>
        <p:nvSpPr>
          <p:cNvPr id="23555" name="Rectangle 3"/>
          <p:cNvSpPr>
            <a:spLocks noGrp="1" noChangeArrowheads="1"/>
          </p:cNvSpPr>
          <p:nvPr>
            <p:ph type="body" idx="1"/>
          </p:nvPr>
        </p:nvSpPr>
        <p:spPr/>
        <p:txBody>
          <a:bodyPr/>
          <a:lstStyle/>
          <a:p>
            <a:r>
              <a:rPr lang="en-US">
                <a:latin typeface="Times New Roman" charset="0"/>
              </a:rPr>
              <a:t>Connect children with informational resources (workers, books, films).</a:t>
            </a:r>
          </a:p>
          <a:p>
            <a:r>
              <a:rPr lang="en-US">
                <a:latin typeface="Times New Roman" charset="0"/>
              </a:rPr>
              <a:t>Be careful to avoid stereotyping occupational alternatives and workers.</a:t>
            </a:r>
          </a:p>
          <a:p>
            <a:r>
              <a:rPr lang="en-US">
                <a:latin typeface="Times New Roman" charset="0"/>
              </a:rPr>
              <a:t>Provide children with opportunities for work in the home and community.</a:t>
            </a:r>
          </a:p>
          <a:p>
            <a:r>
              <a:rPr lang="en-US">
                <a:latin typeface="Times New Roman" charset="0"/>
              </a:rPr>
              <a:t>Provide children with opportunities to learn and practice decision-making skills.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6578739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Multicultural Implications</a:t>
            </a:r>
            <a:endParaRPr lang="en-US" dirty="0"/>
          </a:p>
        </p:txBody>
      </p:sp>
      <p:sp>
        <p:nvSpPr>
          <p:cNvPr id="3" name="Content Placeholder 2"/>
          <p:cNvSpPr>
            <a:spLocks noGrp="1"/>
          </p:cNvSpPr>
          <p:nvPr>
            <p:ph idx="1"/>
          </p:nvPr>
        </p:nvSpPr>
        <p:spPr>
          <a:xfrm>
            <a:off x="1043492" y="1600200"/>
            <a:ext cx="6777317" cy="4876800"/>
          </a:xfrm>
        </p:spPr>
        <p:txBody>
          <a:bodyPr>
            <a:normAutofit fontScale="85000" lnSpcReduction="10000"/>
          </a:bodyPr>
          <a:lstStyle/>
          <a:p>
            <a:r>
              <a:rPr lang="en-US" dirty="0" smtClean="0"/>
              <a:t>Cultural background is an important aspect of career development.</a:t>
            </a:r>
          </a:p>
          <a:p>
            <a:r>
              <a:rPr lang="en-US" dirty="0" smtClean="0"/>
              <a:t>“Life-role readiness” – possession of the knowledge, attitudes, and skills necessary for effective life-role participation in a pluralistic society.</a:t>
            </a:r>
          </a:p>
          <a:p>
            <a:r>
              <a:rPr lang="en-US" dirty="0" smtClean="0"/>
              <a:t>Students need to value and appreciate difference in life-role behavior.</a:t>
            </a:r>
          </a:p>
          <a:p>
            <a:r>
              <a:rPr lang="en-US" dirty="0" smtClean="0"/>
              <a:t>Contextual factors contribute to patterns of life-role salience among secondary school students.</a:t>
            </a:r>
          </a:p>
          <a:p>
            <a:r>
              <a:rPr lang="en-US" dirty="0" smtClean="0"/>
              <a:t>“Inherited” patterns of life-role salience passed on from the dominate culture can be problematic when embedded with beliefs based on stereotypes.</a:t>
            </a:r>
          </a:p>
          <a:p>
            <a:r>
              <a:rPr lang="en-US" dirty="0" smtClean="0"/>
              <a:t>Raising student awareness of life-role salience helps students to be less likely to allow beliefs reflection racist and sexist attitudes to influence their beliefs about their life-role salience.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349484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What is the impact of education?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730720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Guidance</a:t>
            </a:r>
            <a:endParaRPr lang="en-US" dirty="0"/>
          </a:p>
        </p:txBody>
      </p:sp>
      <p:sp>
        <p:nvSpPr>
          <p:cNvPr id="3" name="Content Placeholder 2"/>
          <p:cNvSpPr>
            <a:spLocks noGrp="1"/>
          </p:cNvSpPr>
          <p:nvPr>
            <p:ph idx="1"/>
          </p:nvPr>
        </p:nvSpPr>
        <p:spPr/>
        <p:txBody>
          <a:bodyPr/>
          <a:lstStyle/>
          <a:p>
            <a:r>
              <a:rPr lang="en-US" dirty="0" smtClean="0"/>
              <a:t>For your assignment you will</a:t>
            </a:r>
          </a:p>
          <a:p>
            <a:pPr lvl="1"/>
            <a:r>
              <a:rPr lang="en-US" dirty="0" smtClean="0"/>
              <a:t>Observe a classroom guidance from Mrs. Foster, submit 1 page reflection on blackboard </a:t>
            </a:r>
            <a:r>
              <a:rPr lang="it-IT" b="1" dirty="0"/>
              <a:t>due 10/ </a:t>
            </a:r>
            <a:r>
              <a:rPr lang="it-IT" b="1" dirty="0" smtClean="0"/>
              <a:t>29</a:t>
            </a:r>
            <a:endParaRPr lang="en-US" dirty="0" smtClean="0"/>
          </a:p>
          <a:p>
            <a:pPr lvl="1"/>
            <a:r>
              <a:rPr lang="en-US" dirty="0" smtClean="0"/>
              <a:t>Prepare/deliver classroom guidance at Longfellow E.S. </a:t>
            </a:r>
            <a:r>
              <a:rPr lang="en-US" b="1" dirty="0" smtClean="0"/>
              <a:t>due 11/26</a:t>
            </a:r>
          </a:p>
          <a:p>
            <a:pPr lvl="2"/>
            <a:r>
              <a:rPr lang="en-US" dirty="0" smtClean="0"/>
              <a:t>Prior to your classroom guidance you must submit your  lesson and pre/post test on blackboard for instructor approval.</a:t>
            </a:r>
          </a:p>
          <a:p>
            <a:pPr lvl="2"/>
            <a:r>
              <a:rPr lang="en-US" dirty="0" smtClean="0"/>
              <a:t>Following your classroom guidance you will submit a paper which includes the following:</a:t>
            </a:r>
          </a:p>
          <a:p>
            <a:pPr lvl="3"/>
            <a:r>
              <a:rPr lang="en-US" dirty="0" smtClean="0"/>
              <a:t>Summary of Pre/Post Test results</a:t>
            </a:r>
          </a:p>
          <a:p>
            <a:pPr lvl="3"/>
            <a:r>
              <a:rPr lang="en-US" dirty="0" smtClean="0"/>
              <a:t>Strengths and areas of growth</a:t>
            </a:r>
          </a:p>
          <a:p>
            <a:pPr lvl="3"/>
            <a:r>
              <a:rPr lang="en-US" dirty="0" smtClean="0"/>
              <a:t>Signed teacher evaluation (on template available blackboard)</a:t>
            </a:r>
          </a:p>
          <a:p>
            <a:pPr lvl="3"/>
            <a:endParaRPr lang="en-US" dirty="0" smtClean="0"/>
          </a:p>
          <a:p>
            <a:pPr lvl="2"/>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20549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33400" y="485775"/>
            <a:ext cx="8305800" cy="1190625"/>
          </a:xfrm>
        </p:spPr>
        <p:txBody>
          <a:bodyPr anchor="ctr">
            <a:spAutoFit/>
          </a:bodyPr>
          <a:lstStyle/>
          <a:p>
            <a:pPr algn="ctr" eaLnBrk="1" hangingPunct="1">
              <a:defRPr/>
            </a:pPr>
            <a:r>
              <a:rPr lang="en-US" sz="3600" smtClean="0">
                <a:cs typeface="+mj-cs"/>
              </a:rPr>
              <a:t>Learning Considerations When Planning Units &amp; Lessons</a:t>
            </a:r>
          </a:p>
        </p:txBody>
      </p:sp>
      <p:sp>
        <p:nvSpPr>
          <p:cNvPr id="24579" name="Rectangle 3"/>
          <p:cNvSpPr>
            <a:spLocks noGrp="1" noChangeArrowheads="1"/>
          </p:cNvSpPr>
          <p:nvPr>
            <p:ph type="body" idx="4294967295"/>
          </p:nvPr>
        </p:nvSpPr>
        <p:spPr>
          <a:xfrm>
            <a:off x="533400" y="1828800"/>
            <a:ext cx="8382000" cy="4343400"/>
          </a:xfrm>
        </p:spPr>
        <p:txBody>
          <a:bodyPr>
            <a:normAutofit fontScale="92500" lnSpcReduction="10000"/>
          </a:bodyPr>
          <a:lstStyle/>
          <a:p>
            <a:pPr marL="347663" indent="-347663" eaLnBrk="1" hangingPunct="1">
              <a:defRPr/>
            </a:pPr>
            <a:r>
              <a:rPr lang="en-US" sz="2600" dirty="0" smtClean="0">
                <a:cs typeface="+mn-cs"/>
              </a:rPr>
              <a:t>Gardner</a:t>
            </a:r>
            <a:r>
              <a:rPr lang="en-US" sz="2600" dirty="0" smtClean="0">
                <a:latin typeface="Arial"/>
              </a:rPr>
              <a:t>’</a:t>
            </a:r>
            <a:r>
              <a:rPr lang="en-US" sz="2600" dirty="0" smtClean="0">
                <a:cs typeface="+mn-cs"/>
              </a:rPr>
              <a:t>s theory of multiple intelligences exemplifies the need to teach and assess using various modes:</a:t>
            </a:r>
          </a:p>
          <a:p>
            <a:pPr marL="914400" lvl="1" indent="-452438" eaLnBrk="1" hangingPunct="1">
              <a:defRPr/>
            </a:pPr>
            <a:r>
              <a:rPr lang="en-US" sz="2300" dirty="0" smtClean="0"/>
              <a:t>Verbal/linguistic</a:t>
            </a:r>
          </a:p>
          <a:p>
            <a:pPr marL="914400" lvl="1" indent="-452438" eaLnBrk="1" hangingPunct="1">
              <a:defRPr/>
            </a:pPr>
            <a:r>
              <a:rPr lang="en-US" sz="2300" dirty="0" smtClean="0"/>
              <a:t>Logical/mathematical</a:t>
            </a:r>
          </a:p>
          <a:p>
            <a:pPr marL="914400" lvl="1" indent="-452438" eaLnBrk="1" hangingPunct="1">
              <a:defRPr/>
            </a:pPr>
            <a:r>
              <a:rPr lang="en-US" sz="2300" dirty="0" smtClean="0"/>
              <a:t>Spatial</a:t>
            </a:r>
          </a:p>
          <a:p>
            <a:pPr marL="914400" lvl="1" indent="-452438" eaLnBrk="1" hangingPunct="1">
              <a:defRPr/>
            </a:pPr>
            <a:r>
              <a:rPr lang="en-US" sz="2300" dirty="0" smtClean="0"/>
              <a:t>Bodily Kinesthetic</a:t>
            </a:r>
          </a:p>
          <a:p>
            <a:pPr marL="914400" lvl="1" indent="-452438" eaLnBrk="1" hangingPunct="1">
              <a:defRPr/>
            </a:pPr>
            <a:r>
              <a:rPr lang="en-US" sz="2300" dirty="0" smtClean="0"/>
              <a:t>Musical </a:t>
            </a:r>
          </a:p>
          <a:p>
            <a:pPr marL="914400" lvl="1" indent="-452438" eaLnBrk="1" hangingPunct="1">
              <a:defRPr/>
            </a:pPr>
            <a:r>
              <a:rPr lang="en-US" sz="2300" dirty="0" smtClean="0"/>
              <a:t>Interpersonal</a:t>
            </a:r>
          </a:p>
          <a:p>
            <a:pPr marL="914400" lvl="1" indent="-452438" eaLnBrk="1" hangingPunct="1">
              <a:defRPr/>
            </a:pPr>
            <a:r>
              <a:rPr lang="en-US" sz="2300" dirty="0" smtClean="0"/>
              <a:t>Intrapersonal</a:t>
            </a:r>
          </a:p>
          <a:p>
            <a:pPr marL="914400" lvl="1" indent="-452438" eaLnBrk="1" hangingPunct="1">
              <a:defRPr/>
            </a:pPr>
            <a:r>
              <a:rPr lang="en-US" sz="2300" dirty="0" smtClean="0"/>
              <a:t>Naturalist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546130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 calcmode="lin" valueType="num">
                                      <p:cBhvr additive="base">
                                        <p:cTn id="27"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57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additive="base">
                                        <p:cTn id="31"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 calcmode="lin" valueType="num">
                                      <p:cBhvr additive="base">
                                        <p:cTn id="35" dur="500" fill="hold"/>
                                        <p:tgtEl>
                                          <p:spTgt spid="2457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579">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579">
                                            <p:txEl>
                                              <p:pRg st="8" end="8"/>
                                            </p:txEl>
                                          </p:spTgt>
                                        </p:tgtEl>
                                        <p:attrNameLst>
                                          <p:attrName>style.visibility</p:attrName>
                                        </p:attrNameLst>
                                      </p:cBhvr>
                                      <p:to>
                                        <p:strVal val="visible"/>
                                      </p:to>
                                    </p:set>
                                    <p:anim calcmode="lin" valueType="num">
                                      <p:cBhvr additive="base">
                                        <p:cTn id="39" dur="500" fill="hold"/>
                                        <p:tgtEl>
                                          <p:spTgt spid="24579">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Plans</a:t>
            </a:r>
            <a:endParaRPr lang="en-US" dirty="0"/>
          </a:p>
        </p:txBody>
      </p:sp>
      <p:sp>
        <p:nvSpPr>
          <p:cNvPr id="3" name="Content Placeholder 2"/>
          <p:cNvSpPr>
            <a:spLocks noGrp="1"/>
          </p:cNvSpPr>
          <p:nvPr>
            <p:ph sz="half" idx="1"/>
          </p:nvPr>
        </p:nvSpPr>
        <p:spPr/>
        <p:txBody>
          <a:bodyPr>
            <a:normAutofit fontScale="77500" lnSpcReduction="20000"/>
          </a:bodyPr>
          <a:lstStyle/>
          <a:p>
            <a:r>
              <a:rPr lang="en-US" sz="2900" dirty="0" smtClean="0"/>
              <a:t>You are encouraged to develop your own lesson or adapt an existing lesson to use.  Your plan should answer the following:</a:t>
            </a:r>
          </a:p>
          <a:p>
            <a:r>
              <a:rPr lang="en-US" sz="2900" dirty="0" smtClean="0"/>
              <a:t>What will be delivered</a:t>
            </a:r>
          </a:p>
          <a:p>
            <a:r>
              <a:rPr lang="en-US" sz="2900" dirty="0" smtClean="0"/>
              <a:t>To whom it will be delivered</a:t>
            </a:r>
          </a:p>
          <a:p>
            <a:r>
              <a:rPr lang="en-US" sz="2900" dirty="0" smtClean="0"/>
              <a:t>How it will be delivered</a:t>
            </a:r>
          </a:p>
          <a:p>
            <a:r>
              <a:rPr lang="en-US" sz="2900" dirty="0" smtClean="0"/>
              <a:t>How it will be evaluated</a:t>
            </a:r>
          </a:p>
          <a:p>
            <a:pPr marL="0" indent="0">
              <a:buNone/>
            </a:pPr>
            <a:endParaRPr lang="en-US" dirty="0"/>
          </a:p>
        </p:txBody>
      </p:sp>
      <p:sp>
        <p:nvSpPr>
          <p:cNvPr id="4" name="Content Placeholder 3"/>
          <p:cNvSpPr>
            <a:spLocks noGrp="1"/>
          </p:cNvSpPr>
          <p:nvPr>
            <p:ph sz="half" idx="2"/>
          </p:nvPr>
        </p:nvSpPr>
        <p:spPr/>
        <p:txBody>
          <a:bodyPr>
            <a:normAutofit fontScale="77500" lnSpcReduction="20000"/>
          </a:bodyPr>
          <a:lstStyle/>
          <a:p>
            <a:r>
              <a:rPr lang="en-US" sz="2900" dirty="0"/>
              <a:t>Format</a:t>
            </a:r>
          </a:p>
          <a:p>
            <a:pPr marL="788670" lvl="1" indent="-514350">
              <a:buFont typeface="+mj-lt"/>
              <a:buAutoNum type="arabicPeriod"/>
            </a:pPr>
            <a:r>
              <a:rPr lang="en-US" sz="2600" dirty="0"/>
              <a:t>ASCA Student </a:t>
            </a:r>
            <a:r>
              <a:rPr lang="en-US" sz="2600" dirty="0" smtClean="0"/>
              <a:t>Standards (On Blackboard)</a:t>
            </a:r>
            <a:endParaRPr lang="en-US" sz="2600" dirty="0"/>
          </a:p>
          <a:p>
            <a:pPr marL="788670" lvl="1" indent="-514350">
              <a:buFont typeface="+mj-lt"/>
              <a:buAutoNum type="arabicPeriod"/>
            </a:pPr>
            <a:r>
              <a:rPr lang="en-US" sz="2600" dirty="0"/>
              <a:t>Learning Objectives</a:t>
            </a:r>
          </a:p>
          <a:p>
            <a:pPr marL="788670" lvl="1" indent="-514350">
              <a:buFont typeface="+mj-lt"/>
              <a:buAutoNum type="arabicPeriod"/>
            </a:pPr>
            <a:r>
              <a:rPr lang="en-US" sz="2600" dirty="0"/>
              <a:t>Materials</a:t>
            </a:r>
          </a:p>
          <a:p>
            <a:pPr marL="788670" lvl="1" indent="-514350">
              <a:buFont typeface="+mj-lt"/>
              <a:buAutoNum type="arabicPeriod"/>
            </a:pPr>
            <a:r>
              <a:rPr lang="en-US" sz="2600" dirty="0"/>
              <a:t>Procedure</a:t>
            </a:r>
          </a:p>
          <a:p>
            <a:pPr marL="788670" lvl="1" indent="-514350">
              <a:buFont typeface="+mj-lt"/>
              <a:buAutoNum type="arabicPeriod"/>
            </a:pPr>
            <a:r>
              <a:rPr lang="en-US" sz="2600" dirty="0"/>
              <a:t>Plan for Evaluation</a:t>
            </a:r>
          </a:p>
          <a:p>
            <a:pPr marL="788670" lvl="1" indent="-514350">
              <a:buFont typeface="+mj-lt"/>
              <a:buAutoNum type="arabicPeriod"/>
            </a:pPr>
            <a:r>
              <a:rPr lang="en-US" sz="2600" dirty="0"/>
              <a:t>Follow-</a:t>
            </a:r>
            <a:r>
              <a:rPr lang="en-US" sz="2600" dirty="0" smtClean="0"/>
              <a:t>up</a:t>
            </a:r>
            <a:endParaRPr lang="en-US" sz="2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61036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smtClean="0"/>
              <a:t>Evidenced-Based Practice</a:t>
            </a:r>
            <a:endParaRPr lang="en-US"/>
          </a:p>
        </p:txBody>
      </p:sp>
      <p:sp>
        <p:nvSpPr>
          <p:cNvPr id="115714" name="Rectangle 3"/>
          <p:cNvSpPr>
            <a:spLocks noGrp="1" noChangeArrowheads="1"/>
          </p:cNvSpPr>
          <p:nvPr>
            <p:ph type="body" idx="1"/>
          </p:nvPr>
        </p:nvSpPr>
        <p:spPr/>
        <p:txBody>
          <a:bodyPr/>
          <a:lstStyle/>
          <a:p>
            <a:endParaRPr lang="en-US" smtClean="0"/>
          </a:p>
          <a:p>
            <a:endParaRPr lang="en-US"/>
          </a:p>
        </p:txBody>
      </p:sp>
      <p:sp>
        <p:nvSpPr>
          <p:cNvPr id="115715" name="Rectangle 4"/>
          <p:cNvSpPr>
            <a:spLocks noChangeArrowheads="1"/>
          </p:cNvSpPr>
          <p:nvPr/>
        </p:nvSpPr>
        <p:spPr bwMode="auto">
          <a:xfrm>
            <a:off x="1219200" y="1524000"/>
            <a:ext cx="6781800" cy="443198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457200" indent="-457200" algn="ctr">
              <a:buFont typeface="Arial" charset="0"/>
              <a:buNone/>
            </a:pPr>
            <a:r>
              <a:rPr lang="en-US" sz="2000" b="1" dirty="0"/>
              <a:t>Developing Pre- and Posttests</a:t>
            </a:r>
          </a:p>
          <a:p>
            <a:pPr marL="457200" indent="-457200" algn="ctr">
              <a:buFont typeface="Arial" charset="0"/>
              <a:buNone/>
            </a:pPr>
            <a:endParaRPr lang="en-US" sz="2000" b="1" dirty="0"/>
          </a:p>
          <a:p>
            <a:pPr marL="457200" indent="-457200">
              <a:buFont typeface="Arial" charset="0"/>
              <a:buNone/>
            </a:pPr>
            <a:r>
              <a:rPr lang="en-US" sz="1600" dirty="0"/>
              <a:t>If you need to develop your own pre- and posttests, this process is really straightforward.  The general process for creating pre- and posttests is as follows:</a:t>
            </a:r>
          </a:p>
          <a:p>
            <a:pPr marL="457200" indent="-457200">
              <a:buFont typeface="Arial" charset="0"/>
              <a:buNone/>
            </a:pPr>
            <a:endParaRPr lang="en-US" sz="1600" dirty="0"/>
          </a:p>
          <a:p>
            <a:pPr marL="457200" indent="-457200">
              <a:buFont typeface="Arial" charset="0"/>
              <a:buNone/>
            </a:pPr>
            <a:endParaRPr lang="en-US" sz="1600" dirty="0"/>
          </a:p>
          <a:p>
            <a:pPr marL="914400" lvl="1" indent="-457200">
              <a:buFont typeface="Arial" charset="0"/>
              <a:buAutoNum type="arabicPeriod"/>
            </a:pPr>
            <a:r>
              <a:rPr lang="en-US" sz="1400" dirty="0"/>
              <a:t>Determine key ideas and concepts using learning goals (knowledge, attitudes, and skills) linked to state curriculum standards and the ASCA National Standards whenever possible.</a:t>
            </a:r>
          </a:p>
          <a:p>
            <a:pPr marL="914400" lvl="1" indent="-457200">
              <a:buFont typeface="Arial" charset="0"/>
              <a:buAutoNum type="arabicPeriod"/>
            </a:pPr>
            <a:endParaRPr lang="en-US" sz="1400" dirty="0"/>
          </a:p>
          <a:p>
            <a:pPr marL="914400" lvl="1" indent="-457200">
              <a:buFont typeface="Arial" charset="0"/>
              <a:buAutoNum type="arabicPeriod"/>
            </a:pPr>
            <a:r>
              <a:rPr lang="en-US" sz="1400" dirty="0"/>
              <a:t>Brainstorm 10 to 15 possible questions that would effectively assess students</a:t>
            </a:r>
            <a:r>
              <a:rPr lang="ja-JP" altLang="en-US" sz="1400" dirty="0"/>
              <a:t>’</a:t>
            </a:r>
            <a:r>
              <a:rPr lang="en-US" altLang="ja-JP" sz="1400" dirty="0"/>
              <a:t> knowledge, attitudes, and skills prior to the lesson and after the concepts have been presented.  If the students are able to answer all of the questions without having the lesson, the lesson was not necessary.</a:t>
            </a:r>
            <a:endParaRPr lang="en-US" altLang="ja-JP" sz="1600" dirty="0"/>
          </a:p>
          <a:p>
            <a:pPr marL="457200" indent="-457200">
              <a:buFont typeface="Arial" charset="0"/>
              <a:buAutoNum type="arabicPeriod"/>
            </a:pPr>
            <a:endParaRPr lang="en-US" sz="1600" dirty="0"/>
          </a:p>
          <a:p>
            <a:pPr marL="457200" indent="-457200">
              <a:buFont typeface="Arial" charset="0"/>
              <a:buAutoNum type="arabicPeriod"/>
            </a:pPr>
            <a:endParaRPr lang="en-US" sz="1600" dirty="0"/>
          </a:p>
          <a:p>
            <a:pPr marL="457200" indent="-457200">
              <a:buFont typeface="Arial" charset="0"/>
              <a:buNone/>
            </a:pPr>
            <a:r>
              <a:rPr lang="en-US" dirty="0"/>
              <a:t>	</a:t>
            </a:r>
          </a:p>
        </p:txBody>
      </p:sp>
      <p:sp>
        <p:nvSpPr>
          <p:cNvPr id="115716" name="Rectangle 6"/>
          <p:cNvSpPr>
            <a:spLocks noChangeArrowheads="1"/>
          </p:cNvSpPr>
          <p:nvPr/>
        </p:nvSpPr>
        <p:spPr bwMode="auto">
          <a:xfrm>
            <a:off x="474663" y="6069013"/>
            <a:ext cx="6007100" cy="701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a:t>References: American School Counselor Association. (2003); Dimmitt, C, Carey, J. &amp; Hatch, T. (2007).</a:t>
            </a:r>
            <a:r>
              <a:rPr lang="en-US" sz="1600"/>
              <a:t> </a:t>
            </a:r>
          </a:p>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992519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mp:transition xmlns:mp="http://schemas.microsoft.com/office/mac/powerpoint/2008/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z="3200">
                <a:latin typeface="Arial" charset="0"/>
                <a:ea typeface="ＭＳ Ｐゴシック" charset="0"/>
              </a:rPr>
              <a:t>Evidenced-Based Practice</a:t>
            </a:r>
            <a:endParaRPr lang="en-US">
              <a:latin typeface="Arial" charset="0"/>
              <a:ea typeface="ＭＳ Ｐゴシック" charset="0"/>
            </a:endParaRPr>
          </a:p>
        </p:txBody>
      </p:sp>
      <p:sp>
        <p:nvSpPr>
          <p:cNvPr id="117762" name="Rectangle 3"/>
          <p:cNvSpPr>
            <a:spLocks noGrp="1" noChangeArrowheads="1"/>
          </p:cNvSpPr>
          <p:nvPr>
            <p:ph type="body" idx="1"/>
          </p:nvPr>
        </p:nvSpPr>
        <p:spPr/>
        <p:txBody>
          <a:bodyPr/>
          <a:lstStyle/>
          <a:p>
            <a:pPr eaLnBrk="1" hangingPunct="1">
              <a:lnSpc>
                <a:spcPct val="90000"/>
              </a:lnSpc>
            </a:pPr>
            <a:endParaRPr lang="en-US">
              <a:latin typeface="Arial" charset="0"/>
              <a:ea typeface="ＭＳ Ｐゴシック" charset="0"/>
            </a:endParaRPr>
          </a:p>
          <a:p>
            <a:pPr eaLnBrk="1" hangingPunct="1">
              <a:lnSpc>
                <a:spcPct val="90000"/>
              </a:lnSpc>
            </a:pPr>
            <a:endParaRPr lang="en-US">
              <a:latin typeface="Arial" charset="0"/>
              <a:ea typeface="ＭＳ Ｐゴシック" charset="0"/>
            </a:endParaRPr>
          </a:p>
        </p:txBody>
      </p:sp>
      <p:sp>
        <p:nvSpPr>
          <p:cNvPr id="117763" name="Rectangle 4"/>
          <p:cNvSpPr>
            <a:spLocks noChangeArrowheads="1"/>
          </p:cNvSpPr>
          <p:nvPr/>
        </p:nvSpPr>
        <p:spPr bwMode="auto">
          <a:xfrm>
            <a:off x="1219200" y="1524000"/>
            <a:ext cx="6781800" cy="37782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457200" indent="-457200" algn="ctr">
              <a:buFont typeface="Arial" charset="0"/>
              <a:buNone/>
            </a:pPr>
            <a:r>
              <a:rPr lang="en-US" sz="2000" b="1" dirty="0"/>
              <a:t>Developing Pre- and Posttests</a:t>
            </a:r>
          </a:p>
          <a:p>
            <a:pPr marL="457200" indent="-457200" algn="ctr">
              <a:buFont typeface="Arial" charset="0"/>
              <a:buNone/>
            </a:pPr>
            <a:endParaRPr lang="en-US" sz="2000" b="1" dirty="0"/>
          </a:p>
          <a:p>
            <a:pPr marL="457200" indent="-457200">
              <a:buFont typeface="Arial" charset="0"/>
              <a:buNone/>
            </a:pPr>
            <a:r>
              <a:rPr lang="en-US" sz="1600" dirty="0"/>
              <a:t>If you need to develop your own pre- and posttests, this process is really straightforward.  The general process for creating pre- and posttests is as follows:</a:t>
            </a:r>
          </a:p>
          <a:p>
            <a:pPr marL="457200" indent="-457200">
              <a:buFont typeface="Arial" charset="0"/>
              <a:buNone/>
            </a:pPr>
            <a:endParaRPr lang="en-US" sz="1600" dirty="0"/>
          </a:p>
          <a:p>
            <a:pPr marL="457200" indent="-457200">
              <a:buFont typeface="Arial" charset="0"/>
              <a:buNone/>
            </a:pPr>
            <a:endParaRPr lang="en-US" sz="1600" dirty="0"/>
          </a:p>
          <a:p>
            <a:pPr marL="914400" lvl="1" indent="-457200">
              <a:buFont typeface="Arial" charset="0"/>
              <a:buAutoNum type="arabicPeriod" startAt="3"/>
            </a:pPr>
            <a:r>
              <a:rPr lang="en-US" sz="1400" dirty="0"/>
              <a:t>Select 5 to 10 questions (out of your original brainstormed list) using multiple choice, true/false, and fill-in-the-blank answer formats.</a:t>
            </a:r>
          </a:p>
          <a:p>
            <a:pPr marL="914400" lvl="1" indent="-457200">
              <a:buFont typeface="Arial" charset="0"/>
              <a:buAutoNum type="arabicPeriod" startAt="3"/>
            </a:pPr>
            <a:endParaRPr lang="en-US" sz="1400" dirty="0"/>
          </a:p>
          <a:p>
            <a:pPr marL="914400" lvl="1" indent="-457200">
              <a:buFont typeface="Arial" charset="0"/>
              <a:buAutoNum type="arabicPeriod" startAt="3"/>
            </a:pPr>
            <a:r>
              <a:rPr lang="en-US" sz="1400" dirty="0"/>
              <a:t>Type the 5 to 10 questions on an 8.5</a:t>
            </a:r>
            <a:r>
              <a:rPr lang="ja-JP" altLang="en-US" sz="1400" dirty="0"/>
              <a:t>”</a:t>
            </a:r>
            <a:r>
              <a:rPr lang="en-US" altLang="ja-JP" sz="1400" dirty="0"/>
              <a:t> X 11</a:t>
            </a:r>
            <a:r>
              <a:rPr lang="ja-JP" altLang="en-US" sz="1400" dirty="0"/>
              <a:t>”</a:t>
            </a:r>
            <a:r>
              <a:rPr lang="en-US" altLang="ja-JP" sz="1400" dirty="0"/>
              <a:t> page, taking note of the spacing and the organization of the page.  The top of the page should include space for a </a:t>
            </a:r>
            <a:r>
              <a:rPr lang="en-US" altLang="ja-JP" sz="1400" dirty="0" smtClean="0"/>
              <a:t>student’s </a:t>
            </a:r>
            <a:r>
              <a:rPr lang="en-US" altLang="ja-JP" sz="1400" dirty="0"/>
              <a:t>name and the date, and a space to designate whether it is a pre- or posttest.  </a:t>
            </a:r>
          </a:p>
          <a:p>
            <a:pPr marL="457200" indent="-457200">
              <a:buFont typeface="Wingdings" charset="0"/>
              <a:buNone/>
            </a:pPr>
            <a:r>
              <a:rPr lang="en-US" dirty="0"/>
              <a:t>	</a:t>
            </a:r>
          </a:p>
        </p:txBody>
      </p:sp>
      <p:sp>
        <p:nvSpPr>
          <p:cNvPr id="117764" name="Rectangle 5"/>
          <p:cNvSpPr>
            <a:spLocks noChangeArrowheads="1"/>
          </p:cNvSpPr>
          <p:nvPr/>
        </p:nvSpPr>
        <p:spPr bwMode="auto">
          <a:xfrm>
            <a:off x="349250" y="6124575"/>
            <a:ext cx="6007100" cy="701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a:t>References: American School Counselor Association. (2003); Dimmitt, C, Carey, J. &amp; Hatch, T. (2007).</a:t>
            </a:r>
            <a:r>
              <a:rPr lang="en-US" sz="1600"/>
              <a:t> </a:t>
            </a:r>
          </a:p>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151671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3200">
                <a:latin typeface="Arial" charset="0"/>
                <a:ea typeface="ＭＳ Ｐゴシック" charset="0"/>
              </a:rPr>
              <a:t>Evidenced-Based Practice</a:t>
            </a:r>
            <a:endParaRPr lang="en-US">
              <a:latin typeface="Arial" charset="0"/>
              <a:ea typeface="ＭＳ Ｐゴシック" charset="0"/>
            </a:endParaRPr>
          </a:p>
        </p:txBody>
      </p:sp>
      <p:sp>
        <p:nvSpPr>
          <p:cNvPr id="119810" name="Rectangle 3"/>
          <p:cNvSpPr>
            <a:spLocks noGrp="1" noChangeArrowheads="1"/>
          </p:cNvSpPr>
          <p:nvPr>
            <p:ph type="body" idx="1"/>
          </p:nvPr>
        </p:nvSpPr>
        <p:spPr/>
        <p:txBody>
          <a:bodyPr/>
          <a:lstStyle/>
          <a:p>
            <a:pPr eaLnBrk="1" hangingPunct="1">
              <a:lnSpc>
                <a:spcPct val="90000"/>
              </a:lnSpc>
            </a:pPr>
            <a:endParaRPr lang="en-US">
              <a:latin typeface="Arial" charset="0"/>
              <a:ea typeface="ＭＳ Ｐゴシック" charset="0"/>
            </a:endParaRPr>
          </a:p>
          <a:p>
            <a:pPr eaLnBrk="1" hangingPunct="1">
              <a:lnSpc>
                <a:spcPct val="90000"/>
              </a:lnSpc>
            </a:pPr>
            <a:endParaRPr lang="en-US">
              <a:latin typeface="Arial" charset="0"/>
              <a:ea typeface="ＭＳ Ｐゴシック" charset="0"/>
            </a:endParaRPr>
          </a:p>
        </p:txBody>
      </p:sp>
      <p:sp>
        <p:nvSpPr>
          <p:cNvPr id="119811" name="Rectangle 4"/>
          <p:cNvSpPr>
            <a:spLocks noChangeArrowheads="1"/>
          </p:cNvSpPr>
          <p:nvPr/>
        </p:nvSpPr>
        <p:spPr bwMode="auto">
          <a:xfrm>
            <a:off x="1219200" y="1524000"/>
            <a:ext cx="6781800" cy="44164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457200" indent="-457200" algn="ctr">
              <a:buFont typeface="Arial" charset="0"/>
              <a:buNone/>
            </a:pPr>
            <a:r>
              <a:rPr lang="en-US" sz="2000" b="1"/>
              <a:t>Developing Pre- and Posttests</a:t>
            </a:r>
          </a:p>
          <a:p>
            <a:pPr marL="457200" indent="-457200" algn="ctr">
              <a:buFont typeface="Arial" charset="0"/>
              <a:buNone/>
            </a:pPr>
            <a:endParaRPr lang="en-US" sz="2000" b="1"/>
          </a:p>
          <a:p>
            <a:pPr marL="457200" indent="-457200">
              <a:buFont typeface="Arial" charset="0"/>
              <a:buNone/>
            </a:pPr>
            <a:r>
              <a:rPr lang="en-US" sz="1600"/>
              <a:t>If you need to develop your own pre- and posttests, this process is really straightforward.  The general process for creating pre- and posttests is as follows:</a:t>
            </a:r>
          </a:p>
          <a:p>
            <a:pPr marL="457200" indent="-457200">
              <a:buFont typeface="Arial" charset="0"/>
              <a:buNone/>
            </a:pPr>
            <a:endParaRPr lang="en-US" sz="1600"/>
          </a:p>
          <a:p>
            <a:pPr marL="457200" indent="-457200">
              <a:buFont typeface="Arial" charset="0"/>
              <a:buNone/>
            </a:pPr>
            <a:endParaRPr lang="en-US" sz="1600"/>
          </a:p>
          <a:p>
            <a:pPr marL="914400" lvl="1" indent="-457200">
              <a:buFont typeface="Arial" charset="0"/>
              <a:buAutoNum type="arabicPeriod" startAt="5"/>
            </a:pPr>
            <a:r>
              <a:rPr lang="en-US" sz="1400"/>
              <a:t>Photocopy the pre- and posttests - one for every student - on separate sheets of paper.  Scantron sheets or an online survey format system such as Survey Monkey (</a:t>
            </a:r>
            <a:r>
              <a:rPr lang="en-US" sz="1400">
                <a:hlinkClick r:id="rId3"/>
              </a:rPr>
              <a:t>www.surveymonkey.com</a:t>
            </a:r>
            <a:r>
              <a:rPr lang="ja-JP" altLang="en-US" sz="1400"/>
              <a:t>”</a:t>
            </a:r>
            <a:r>
              <a:rPr lang="en-US" altLang="ja-JP" sz="1400"/>
              <a:t>) or Zoomerang (</a:t>
            </a:r>
            <a:r>
              <a:rPr lang="en-US" altLang="ja-JP" sz="1400">
                <a:hlinkClick r:id="rId4"/>
              </a:rPr>
              <a:t>www.zoomerang.com</a:t>
            </a:r>
            <a:r>
              <a:rPr lang="en-US" altLang="ja-JP" sz="1400"/>
              <a:t>) can facilitate this process.</a:t>
            </a:r>
          </a:p>
          <a:p>
            <a:pPr marL="914400" lvl="1" indent="-457200">
              <a:buFont typeface="Arial" charset="0"/>
              <a:buAutoNum type="arabicPeriod" startAt="5"/>
            </a:pPr>
            <a:endParaRPr lang="en-US" sz="1400"/>
          </a:p>
          <a:p>
            <a:pPr marL="914400" lvl="1" indent="-457200">
              <a:buFont typeface="Arial" charset="0"/>
              <a:buAutoNum type="arabicPeriod" startAt="5"/>
            </a:pPr>
            <a:r>
              <a:rPr lang="en-US" sz="1400"/>
              <a:t>Administer to pretest before the lesson is taught.  Use this data to influence your instruction.  Administer the posttest after the lesson</a:t>
            </a:r>
          </a:p>
          <a:p>
            <a:pPr marL="914400" lvl="1" indent="-457200">
              <a:buFont typeface="Arial" charset="0"/>
              <a:buAutoNum type="arabicPeriod" startAt="5"/>
            </a:pPr>
            <a:endParaRPr lang="en-US" sz="1400"/>
          </a:p>
          <a:p>
            <a:pPr marL="914400" lvl="1" indent="-457200">
              <a:buFont typeface="Arial" charset="0"/>
              <a:buAutoNum type="arabicPeriod" startAt="5"/>
            </a:pPr>
            <a:r>
              <a:rPr lang="en-US" sz="1400"/>
              <a:t>Grade to pre- and posttest and calculate the percentage increase in knowledge. </a:t>
            </a:r>
          </a:p>
          <a:p>
            <a:pPr marL="457200" indent="-457200">
              <a:buFont typeface="Wingdings" charset="0"/>
              <a:buNone/>
            </a:pPr>
            <a:r>
              <a:rPr lang="en-US"/>
              <a:t>	</a:t>
            </a:r>
          </a:p>
        </p:txBody>
      </p:sp>
      <p:sp>
        <p:nvSpPr>
          <p:cNvPr id="119812" name="Rectangle 5"/>
          <p:cNvSpPr>
            <a:spLocks noChangeArrowheads="1"/>
          </p:cNvSpPr>
          <p:nvPr/>
        </p:nvSpPr>
        <p:spPr bwMode="auto">
          <a:xfrm>
            <a:off x="363538" y="6207125"/>
            <a:ext cx="6007100" cy="701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a:t>References: American School Counselor Association. (2003); Dimmitt, C, Carey, J. &amp; Hatch, T. (2007).</a:t>
            </a:r>
            <a:r>
              <a:rPr lang="en-US" sz="1600"/>
              <a:t> </a:t>
            </a:r>
          </a:p>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99633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mp:transition xmlns:mp="http://schemas.microsoft.com/office/mac/powerpoint/2008/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EZ Analyze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View the sample to see how you can organize your data. Each student should have a pre and post test results</a:t>
            </a:r>
          </a:p>
          <a:p>
            <a:pPr lvl="1"/>
            <a:r>
              <a:rPr lang="en-US" dirty="0" smtClean="0"/>
              <a:t>Make sure that you get the raw score (sum) for each.</a:t>
            </a:r>
          </a:p>
          <a:p>
            <a:pPr lvl="1"/>
            <a:r>
              <a:rPr lang="en-US" dirty="0" smtClean="0"/>
              <a:t>Create another table with two columns: Pre-Test Score &amp; Post Test Score.  You will use your data in this form for analysis.</a:t>
            </a:r>
          </a:p>
          <a:p>
            <a:r>
              <a:rPr lang="en-US" dirty="0" smtClean="0"/>
              <a:t>Once your data is organized, open use EZ Analyze to perform a Paired T-Test</a:t>
            </a:r>
          </a:p>
          <a:p>
            <a:r>
              <a:rPr lang="en-US" dirty="0" smtClean="0"/>
              <a:t>Select: EZ Analyze&gt;&gt; Advanced&gt;&gt; T-Tests&gt;&gt; Paired Sample</a:t>
            </a:r>
          </a:p>
          <a:p>
            <a:r>
              <a:rPr lang="en-US" dirty="0" smtClean="0"/>
              <a:t>In “Paired Tests” Variable 1: “Pre Test Scores”; Variable 2: “Post Test Scores; Select OK.</a:t>
            </a:r>
          </a:p>
          <a:p>
            <a:r>
              <a:rPr lang="en-US" dirty="0" smtClean="0"/>
              <a:t>When the analysis is run, look for the P-Value.  P-Values less than 0.05 indicate a statistical significance.   </a:t>
            </a:r>
          </a:p>
          <a:p>
            <a:endParaRPr lang="en-US" dirty="0" smtClean="0"/>
          </a:p>
          <a:p>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84611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Horizon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Supervision group 1 this week</a:t>
            </a:r>
          </a:p>
          <a:p>
            <a:endParaRPr lang="en-US" dirty="0" smtClean="0"/>
          </a:p>
          <a:p>
            <a:r>
              <a:rPr lang="en-US" dirty="0" smtClean="0"/>
              <a:t>Supervision group 2 next week</a:t>
            </a:r>
          </a:p>
          <a:p>
            <a:endParaRPr lang="en-US" dirty="0" smtClean="0"/>
          </a:p>
          <a:p>
            <a:r>
              <a:rPr lang="en-US" dirty="0" smtClean="0"/>
              <a:t>Next week, Ethics Exam</a:t>
            </a:r>
          </a:p>
          <a:p>
            <a:r>
              <a:rPr lang="en-US" dirty="0" smtClean="0"/>
              <a:t>Observations of classroom guidance</a:t>
            </a:r>
          </a:p>
          <a:p>
            <a:r>
              <a:rPr lang="en-US" dirty="0" smtClean="0"/>
              <a:t>Classroom Guidance Presentations</a:t>
            </a:r>
          </a:p>
          <a:p>
            <a:pPr lvl="1"/>
            <a:r>
              <a:rPr lang="en-US" dirty="0" smtClean="0"/>
              <a:t>Provide Lesson Plan &amp; Pre/Post Test for Instructor Approval</a:t>
            </a:r>
          </a:p>
          <a:p>
            <a:r>
              <a:rPr lang="en-US" dirty="0" smtClean="0"/>
              <a:t>Continue to meet individually with students</a:t>
            </a:r>
          </a:p>
          <a:p>
            <a:endParaRPr lang="en-US" dirty="0" smtClean="0"/>
          </a:p>
          <a:p>
            <a:endParaRPr lang="en-US" dirty="0" smtClean="0"/>
          </a:p>
          <a:p>
            <a:endParaRPr lang="en-US" dirty="0"/>
          </a:p>
        </p:txBody>
      </p:sp>
      <p:pic>
        <p:nvPicPr>
          <p:cNvPr id="4" name="Picture 3"/>
          <p:cNvPicPr>
            <a:picLocks noChangeAspect="1"/>
          </p:cNvPicPr>
          <p:nvPr/>
        </p:nvPicPr>
        <p:blipFill rotWithShape="1">
          <a:blip r:embed="rId2"/>
          <a:srcRect b="31954"/>
          <a:stretch/>
        </p:blipFill>
        <p:spPr>
          <a:xfrm>
            <a:off x="288365" y="1864658"/>
            <a:ext cx="8002906" cy="540872"/>
          </a:xfrm>
          <a:prstGeom prst="rect">
            <a:avLst/>
          </a:prstGeom>
        </p:spPr>
      </p:pic>
      <p:pic>
        <p:nvPicPr>
          <p:cNvPr id="5" name="Picture 4"/>
          <p:cNvPicPr>
            <a:picLocks noChangeAspect="1"/>
          </p:cNvPicPr>
          <p:nvPr/>
        </p:nvPicPr>
        <p:blipFill rotWithShape="1">
          <a:blip r:embed="rId3"/>
          <a:srcRect b="29946"/>
          <a:stretch/>
        </p:blipFill>
        <p:spPr>
          <a:xfrm>
            <a:off x="288365" y="2835836"/>
            <a:ext cx="8002905" cy="55683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173030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47021" y="149391"/>
            <a:ext cx="7825041" cy="1069809"/>
          </a:xfrm>
        </p:spPr>
        <p:txBody>
          <a:bodyPr>
            <a:noAutofit/>
          </a:bodyPr>
          <a:lstStyle/>
          <a:p>
            <a:pPr algn="l"/>
            <a:r>
              <a:rPr lang="en-US" sz="4400" dirty="0" smtClean="0"/>
              <a:t>For every 100 ninth graders…</a:t>
            </a:r>
            <a:endParaRPr lang="en-US" sz="4400" dirty="0"/>
          </a:p>
        </p:txBody>
      </p:sp>
      <p:sp>
        <p:nvSpPr>
          <p:cNvPr id="6" name="TextBox 5"/>
          <p:cNvSpPr txBox="1"/>
          <p:nvPr/>
        </p:nvSpPr>
        <p:spPr>
          <a:xfrm>
            <a:off x="381000" y="6197025"/>
            <a:ext cx="8458200" cy="584775"/>
          </a:xfrm>
          <a:prstGeom prst="rect">
            <a:avLst/>
          </a:prstGeom>
          <a:noFill/>
        </p:spPr>
        <p:txBody>
          <a:bodyPr wrap="square" rtlCol="0">
            <a:spAutoFit/>
          </a:bodyPr>
          <a:lstStyle/>
          <a:p>
            <a:r>
              <a:rPr lang="en-US" sz="1400" dirty="0" smtClean="0"/>
              <a:t>College Board(2006). </a:t>
            </a:r>
            <a:r>
              <a:rPr lang="en-US" sz="1400" dirty="0" err="1" smtClean="0"/>
              <a:t>CollegeEd</a:t>
            </a:r>
            <a:r>
              <a:rPr lang="en-US" sz="1400" dirty="0" smtClean="0"/>
              <a:t> creating a college going culture guide. New York, NY: Author.</a:t>
            </a:r>
          </a:p>
          <a:p>
            <a:endParaRPr lang="en-US" dirty="0"/>
          </a:p>
        </p:txBody>
      </p:sp>
      <p:grpSp>
        <p:nvGrpSpPr>
          <p:cNvPr id="19" name="Group 18"/>
          <p:cNvGrpSpPr/>
          <p:nvPr/>
        </p:nvGrpSpPr>
        <p:grpSpPr>
          <a:xfrm>
            <a:off x="457200" y="1295400"/>
            <a:ext cx="4229100" cy="952500"/>
            <a:chOff x="457200" y="1295400"/>
            <a:chExt cx="4229100" cy="952500"/>
          </a:xfrm>
        </p:grpSpPr>
        <p:pic>
          <p:nvPicPr>
            <p:cNvPr id="36875"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36877"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3687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36881"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36883"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26" name="Group 25"/>
          <p:cNvGrpSpPr/>
          <p:nvPr/>
        </p:nvGrpSpPr>
        <p:grpSpPr>
          <a:xfrm>
            <a:off x="381000" y="2209800"/>
            <a:ext cx="4229100" cy="952500"/>
            <a:chOff x="457200" y="1295400"/>
            <a:chExt cx="4229100" cy="952500"/>
          </a:xfrm>
        </p:grpSpPr>
        <p:pic>
          <p:nvPicPr>
            <p:cNvPr id="27"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28"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2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30"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31"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44" name="Group 43"/>
          <p:cNvGrpSpPr/>
          <p:nvPr/>
        </p:nvGrpSpPr>
        <p:grpSpPr>
          <a:xfrm>
            <a:off x="4495800" y="2209800"/>
            <a:ext cx="4229100" cy="952500"/>
            <a:chOff x="457200" y="1295400"/>
            <a:chExt cx="4229100" cy="952500"/>
          </a:xfrm>
        </p:grpSpPr>
        <p:pic>
          <p:nvPicPr>
            <p:cNvPr id="45"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46"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47"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48"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49"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68" name="Group 67"/>
          <p:cNvGrpSpPr/>
          <p:nvPr/>
        </p:nvGrpSpPr>
        <p:grpSpPr>
          <a:xfrm>
            <a:off x="381000" y="3124200"/>
            <a:ext cx="8343900" cy="952500"/>
            <a:chOff x="381000" y="3124200"/>
            <a:chExt cx="8343900" cy="952500"/>
          </a:xfrm>
        </p:grpSpPr>
        <p:grpSp>
          <p:nvGrpSpPr>
            <p:cNvPr id="20" name="Group 19"/>
            <p:cNvGrpSpPr/>
            <p:nvPr/>
          </p:nvGrpSpPr>
          <p:grpSpPr>
            <a:xfrm>
              <a:off x="381000" y="3124200"/>
              <a:ext cx="4229100" cy="952500"/>
              <a:chOff x="457200" y="1295400"/>
              <a:chExt cx="4229100" cy="952500"/>
            </a:xfrm>
          </p:grpSpPr>
          <p:pic>
            <p:nvPicPr>
              <p:cNvPr id="21"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22"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23"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24"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25"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50" name="Group 49"/>
            <p:cNvGrpSpPr/>
            <p:nvPr/>
          </p:nvGrpSpPr>
          <p:grpSpPr>
            <a:xfrm>
              <a:off x="4495800" y="3124200"/>
              <a:ext cx="4229100" cy="952500"/>
              <a:chOff x="457200" y="1295400"/>
              <a:chExt cx="4229100" cy="952500"/>
            </a:xfrm>
          </p:grpSpPr>
          <p:pic>
            <p:nvPicPr>
              <p:cNvPr id="51"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52"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53"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54"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55"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grpSp>
        <p:nvGrpSpPr>
          <p:cNvPr id="62" name="Group 61"/>
          <p:cNvGrpSpPr/>
          <p:nvPr/>
        </p:nvGrpSpPr>
        <p:grpSpPr>
          <a:xfrm>
            <a:off x="4495800" y="1219200"/>
            <a:ext cx="4229100" cy="952500"/>
            <a:chOff x="457200" y="1295400"/>
            <a:chExt cx="4229100" cy="952500"/>
          </a:xfrm>
        </p:grpSpPr>
        <p:pic>
          <p:nvPicPr>
            <p:cNvPr id="63"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64"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65"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66"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67"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69" name="Group 68"/>
          <p:cNvGrpSpPr/>
          <p:nvPr/>
        </p:nvGrpSpPr>
        <p:grpSpPr>
          <a:xfrm>
            <a:off x="381000" y="4114800"/>
            <a:ext cx="8343900" cy="952500"/>
            <a:chOff x="381000" y="3124200"/>
            <a:chExt cx="8343900" cy="952500"/>
          </a:xfrm>
        </p:grpSpPr>
        <p:grpSp>
          <p:nvGrpSpPr>
            <p:cNvPr id="70" name="Group 19"/>
            <p:cNvGrpSpPr/>
            <p:nvPr/>
          </p:nvGrpSpPr>
          <p:grpSpPr>
            <a:xfrm>
              <a:off x="381000" y="3124200"/>
              <a:ext cx="4229100" cy="952500"/>
              <a:chOff x="457200" y="1295400"/>
              <a:chExt cx="4229100" cy="952500"/>
            </a:xfrm>
          </p:grpSpPr>
          <p:pic>
            <p:nvPicPr>
              <p:cNvPr id="77"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78"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7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80"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81"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71" name="Group 49"/>
            <p:cNvGrpSpPr/>
            <p:nvPr/>
          </p:nvGrpSpPr>
          <p:grpSpPr>
            <a:xfrm>
              <a:off x="4495800" y="3124200"/>
              <a:ext cx="4229100" cy="952500"/>
              <a:chOff x="457200" y="1295400"/>
              <a:chExt cx="4229100" cy="952500"/>
            </a:xfrm>
          </p:grpSpPr>
          <p:pic>
            <p:nvPicPr>
              <p:cNvPr id="72"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73"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74"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75"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76"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grpSp>
        <p:nvGrpSpPr>
          <p:cNvPr id="82" name="Group 81"/>
          <p:cNvGrpSpPr/>
          <p:nvPr/>
        </p:nvGrpSpPr>
        <p:grpSpPr>
          <a:xfrm>
            <a:off x="381000" y="5105400"/>
            <a:ext cx="8343900" cy="952500"/>
            <a:chOff x="381000" y="3124200"/>
            <a:chExt cx="8343900" cy="952500"/>
          </a:xfrm>
        </p:grpSpPr>
        <p:grpSp>
          <p:nvGrpSpPr>
            <p:cNvPr id="83" name="Group 19"/>
            <p:cNvGrpSpPr/>
            <p:nvPr/>
          </p:nvGrpSpPr>
          <p:grpSpPr>
            <a:xfrm>
              <a:off x="381000" y="3124200"/>
              <a:ext cx="4229100" cy="952500"/>
              <a:chOff x="457200" y="1295400"/>
              <a:chExt cx="4229100" cy="952500"/>
            </a:xfrm>
          </p:grpSpPr>
          <p:pic>
            <p:nvPicPr>
              <p:cNvPr id="90"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91"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92"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93"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94"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84" name="Group 49"/>
            <p:cNvGrpSpPr/>
            <p:nvPr/>
          </p:nvGrpSpPr>
          <p:grpSpPr>
            <a:xfrm>
              <a:off x="4495800" y="3124200"/>
              <a:ext cx="4229100" cy="952500"/>
              <a:chOff x="457200" y="1295400"/>
              <a:chExt cx="4229100" cy="952500"/>
            </a:xfrm>
          </p:grpSpPr>
          <p:pic>
            <p:nvPicPr>
              <p:cNvPr id="85"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86"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87"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88"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89"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887411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81000" y="6172200"/>
            <a:ext cx="8382000" cy="584775"/>
          </a:xfrm>
          <a:prstGeom prst="rect">
            <a:avLst/>
          </a:prstGeom>
          <a:noFill/>
        </p:spPr>
        <p:txBody>
          <a:bodyPr wrap="square" rtlCol="0">
            <a:spAutoFit/>
          </a:bodyPr>
          <a:lstStyle/>
          <a:p>
            <a:r>
              <a:rPr lang="en-US" sz="1400" dirty="0" smtClean="0"/>
              <a:t>College Board(2006). </a:t>
            </a:r>
            <a:r>
              <a:rPr lang="en-US" sz="1400" dirty="0" err="1" smtClean="0"/>
              <a:t>CollegeEd</a:t>
            </a:r>
            <a:r>
              <a:rPr lang="en-US" sz="1400" dirty="0" smtClean="0"/>
              <a:t> creating a college going culture guide. New York, NY: Author.</a:t>
            </a:r>
          </a:p>
          <a:p>
            <a:endParaRPr lang="en-US" dirty="0"/>
          </a:p>
        </p:txBody>
      </p:sp>
      <p:grpSp>
        <p:nvGrpSpPr>
          <p:cNvPr id="2" name="Group 18"/>
          <p:cNvGrpSpPr/>
          <p:nvPr/>
        </p:nvGrpSpPr>
        <p:grpSpPr>
          <a:xfrm>
            <a:off x="457200" y="1295400"/>
            <a:ext cx="4229100" cy="952500"/>
            <a:chOff x="457200" y="1295400"/>
            <a:chExt cx="4229100" cy="952500"/>
          </a:xfrm>
        </p:grpSpPr>
        <p:pic>
          <p:nvPicPr>
            <p:cNvPr id="36875"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36877"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3687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36881"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36883"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3" name="Group 25"/>
          <p:cNvGrpSpPr/>
          <p:nvPr/>
        </p:nvGrpSpPr>
        <p:grpSpPr>
          <a:xfrm>
            <a:off x="381000" y="2209800"/>
            <a:ext cx="4229100" cy="952500"/>
            <a:chOff x="457200" y="1295400"/>
            <a:chExt cx="4229100" cy="952500"/>
          </a:xfrm>
        </p:grpSpPr>
        <p:pic>
          <p:nvPicPr>
            <p:cNvPr id="27"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28"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2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30"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31"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5" name="Group 43"/>
          <p:cNvGrpSpPr/>
          <p:nvPr/>
        </p:nvGrpSpPr>
        <p:grpSpPr>
          <a:xfrm>
            <a:off x="4495800" y="2209800"/>
            <a:ext cx="4229100" cy="952500"/>
            <a:chOff x="457200" y="1295400"/>
            <a:chExt cx="4229100" cy="952500"/>
          </a:xfrm>
        </p:grpSpPr>
        <p:pic>
          <p:nvPicPr>
            <p:cNvPr id="45"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46"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47"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48"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49"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7" name="Group 67"/>
          <p:cNvGrpSpPr/>
          <p:nvPr/>
        </p:nvGrpSpPr>
        <p:grpSpPr>
          <a:xfrm>
            <a:off x="381000" y="3124200"/>
            <a:ext cx="8343900" cy="952500"/>
            <a:chOff x="381000" y="3124200"/>
            <a:chExt cx="8343900" cy="952500"/>
          </a:xfrm>
        </p:grpSpPr>
        <p:grpSp>
          <p:nvGrpSpPr>
            <p:cNvPr id="8" name="Group 19"/>
            <p:cNvGrpSpPr/>
            <p:nvPr/>
          </p:nvGrpSpPr>
          <p:grpSpPr>
            <a:xfrm>
              <a:off x="381000" y="3124200"/>
              <a:ext cx="4229100" cy="952500"/>
              <a:chOff x="457200" y="1295400"/>
              <a:chExt cx="4229100" cy="952500"/>
            </a:xfrm>
          </p:grpSpPr>
          <p:pic>
            <p:nvPicPr>
              <p:cNvPr id="21"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22"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23"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24"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25"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9" name="Group 49"/>
            <p:cNvGrpSpPr/>
            <p:nvPr/>
          </p:nvGrpSpPr>
          <p:grpSpPr>
            <a:xfrm>
              <a:off x="4495800" y="3124200"/>
              <a:ext cx="4229100" cy="952500"/>
              <a:chOff x="457200" y="1295400"/>
              <a:chExt cx="4229100" cy="952500"/>
            </a:xfrm>
          </p:grpSpPr>
          <p:pic>
            <p:nvPicPr>
              <p:cNvPr id="51"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52"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53"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54"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55"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grpSp>
        <p:nvGrpSpPr>
          <p:cNvPr id="10" name="Group 61"/>
          <p:cNvGrpSpPr/>
          <p:nvPr/>
        </p:nvGrpSpPr>
        <p:grpSpPr>
          <a:xfrm>
            <a:off x="4495800" y="1219200"/>
            <a:ext cx="4229100" cy="952500"/>
            <a:chOff x="457200" y="1295400"/>
            <a:chExt cx="4229100" cy="952500"/>
          </a:xfrm>
        </p:grpSpPr>
        <p:pic>
          <p:nvPicPr>
            <p:cNvPr id="63"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64"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65"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66"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67"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12" name="Group 19"/>
          <p:cNvGrpSpPr/>
          <p:nvPr/>
        </p:nvGrpSpPr>
        <p:grpSpPr>
          <a:xfrm>
            <a:off x="381000" y="4181476"/>
            <a:ext cx="2895600" cy="885824"/>
            <a:chOff x="457200" y="1362076"/>
            <a:chExt cx="2895600" cy="885824"/>
          </a:xfrm>
        </p:grpSpPr>
        <p:pic>
          <p:nvPicPr>
            <p:cNvPr id="77"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78"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7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80"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r="53247"/>
            <a:stretch>
              <a:fillRect/>
            </a:stretch>
          </p:blipFill>
          <p:spPr bwMode="auto">
            <a:xfrm>
              <a:off x="2895600" y="1371600"/>
              <a:ext cx="457200" cy="838200"/>
            </a:xfrm>
            <a:prstGeom prst="rect">
              <a:avLst/>
            </a:prstGeom>
            <a:noFill/>
          </p:spPr>
        </p:pic>
      </p:grpSp>
      <p:sp>
        <p:nvSpPr>
          <p:cNvPr id="68" name="Title 1"/>
          <p:cNvSpPr txBox="1">
            <a:spLocks/>
          </p:cNvSpPr>
          <p:nvPr/>
        </p:nvSpPr>
        <p:spPr>
          <a:xfrm>
            <a:off x="989802" y="342900"/>
            <a:ext cx="7696998" cy="685800"/>
          </a:xfrm>
          <a:prstGeom prst="rect">
            <a:avLst/>
          </a:prstGeom>
        </p:spPr>
        <p:txBody>
          <a:bodyPr vert="horz" lIns="91440" tIns="45720" rIns="91440" bIns="45720" rtlCol="0" anchor="t">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mj-lt"/>
                <a:ea typeface="+mj-ea"/>
                <a:cs typeface="+mj-cs"/>
              </a:rPr>
              <a:t>67 will finish high school in 4 years…</a:t>
            </a:r>
            <a:endParaRPr kumimoji="0" lang="en-US" sz="4000" b="0" i="0" u="none" strike="noStrike" kern="1200" cap="none" spc="0" normalizeH="0" baseline="0" noProof="0" dirty="0">
              <a:ln>
                <a:noFill/>
              </a:ln>
              <a:solidFill>
                <a:srgbClr val="000000"/>
              </a:solidFill>
              <a:effectLst/>
              <a:uLnTx/>
              <a:uFillTx/>
              <a:latin typeface="+mj-lt"/>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888338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81000" y="6172200"/>
            <a:ext cx="8382000" cy="584775"/>
          </a:xfrm>
          <a:prstGeom prst="rect">
            <a:avLst/>
          </a:prstGeom>
          <a:noFill/>
        </p:spPr>
        <p:txBody>
          <a:bodyPr wrap="square" rtlCol="0">
            <a:spAutoFit/>
          </a:bodyPr>
          <a:lstStyle/>
          <a:p>
            <a:r>
              <a:rPr lang="en-US" sz="1400" dirty="0" smtClean="0"/>
              <a:t>College Board(2006). </a:t>
            </a:r>
            <a:r>
              <a:rPr lang="en-US" sz="1400" dirty="0" err="1" smtClean="0"/>
              <a:t>CollegeEd</a:t>
            </a:r>
            <a:r>
              <a:rPr lang="en-US" sz="1400" dirty="0" smtClean="0"/>
              <a:t> creating a college going culture guide. New York, NY: Author.</a:t>
            </a:r>
          </a:p>
          <a:p>
            <a:endParaRPr lang="en-US" dirty="0"/>
          </a:p>
        </p:txBody>
      </p:sp>
      <p:grpSp>
        <p:nvGrpSpPr>
          <p:cNvPr id="56" name="Group 55"/>
          <p:cNvGrpSpPr/>
          <p:nvPr/>
        </p:nvGrpSpPr>
        <p:grpSpPr>
          <a:xfrm>
            <a:off x="457200" y="1524000"/>
            <a:ext cx="7454900" cy="962024"/>
            <a:chOff x="457200" y="1285876"/>
            <a:chExt cx="7454900" cy="962024"/>
          </a:xfrm>
        </p:grpSpPr>
        <p:grpSp>
          <p:nvGrpSpPr>
            <p:cNvPr id="2" name="Group 18"/>
            <p:cNvGrpSpPr/>
            <p:nvPr/>
          </p:nvGrpSpPr>
          <p:grpSpPr>
            <a:xfrm>
              <a:off x="457200" y="1295400"/>
              <a:ext cx="4229100" cy="952500"/>
              <a:chOff x="457200" y="1295400"/>
              <a:chExt cx="4229100" cy="952500"/>
            </a:xfrm>
          </p:grpSpPr>
          <p:pic>
            <p:nvPicPr>
              <p:cNvPr id="36875"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36877"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36879"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36881"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pic>
            <p:nvPicPr>
              <p:cNvPr id="36883" name="Picture 19" descr="http://stickfiguresclipart.com/wp-content/gallery/stick-people/skatersbw900x900.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733800" y="1295400"/>
                <a:ext cx="952500" cy="952500"/>
              </a:xfrm>
              <a:prstGeom prst="rect">
                <a:avLst/>
              </a:prstGeom>
              <a:noFill/>
            </p:spPr>
          </p:pic>
        </p:grpSp>
        <p:grpSp>
          <p:nvGrpSpPr>
            <p:cNvPr id="9" name="Group 61"/>
            <p:cNvGrpSpPr/>
            <p:nvPr/>
          </p:nvGrpSpPr>
          <p:grpSpPr>
            <a:xfrm>
              <a:off x="4495800" y="1285876"/>
              <a:ext cx="3416300" cy="885824"/>
              <a:chOff x="457200" y="1362076"/>
              <a:chExt cx="3416300" cy="885824"/>
            </a:xfrm>
          </p:grpSpPr>
          <p:pic>
            <p:nvPicPr>
              <p:cNvPr id="63" name="Picture 11" descr="http://stickfiguresclipart.com/wp-content/gallery/stick-people/boygirlsummerbw900x900.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57200" y="1371600"/>
                <a:ext cx="876300" cy="876300"/>
              </a:xfrm>
              <a:prstGeom prst="rect">
                <a:avLst/>
              </a:prstGeom>
              <a:noFill/>
            </p:spPr>
          </p:pic>
          <p:pic>
            <p:nvPicPr>
              <p:cNvPr id="64" name="Picture 13" descr="http://stickfiguresclipart.com/wp-content/gallery/stick-people/footballcheerbw1050x750.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219200" y="1371600"/>
                <a:ext cx="1040130" cy="742950"/>
              </a:xfrm>
              <a:prstGeom prst="rect">
                <a:avLst/>
              </a:prstGeom>
              <a:noFill/>
            </p:spPr>
          </p:pic>
          <p:pic>
            <p:nvPicPr>
              <p:cNvPr id="65" name="Picture 15" descr="http://stickfiguresclipart.com/wp-content/gallery/stick-people/bestfriendsbw_975x975.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flipH="1">
                <a:off x="2209799" y="1362076"/>
                <a:ext cx="762000" cy="762000"/>
              </a:xfrm>
              <a:prstGeom prst="rect">
                <a:avLst/>
              </a:prstGeom>
              <a:noFill/>
            </p:spPr>
          </p:pic>
          <p:pic>
            <p:nvPicPr>
              <p:cNvPr id="66" name="Picture 17" descr="http://stickfiguresclipart.com/wp-content/gallery/stick-people/playgroundcouplebw1050x900.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95600" y="1371600"/>
                <a:ext cx="977900" cy="838200"/>
              </a:xfrm>
              <a:prstGeom prst="rect">
                <a:avLst/>
              </a:prstGeom>
              <a:noFill/>
            </p:spPr>
          </p:pic>
        </p:grpSp>
      </p:grpSp>
      <p:sp>
        <p:nvSpPr>
          <p:cNvPr id="50" name="Title 1"/>
          <p:cNvSpPr>
            <a:spLocks noGrp="1"/>
          </p:cNvSpPr>
          <p:nvPr>
            <p:ph type="title"/>
          </p:nvPr>
        </p:nvSpPr>
        <p:spPr>
          <a:xfrm>
            <a:off x="457200" y="609600"/>
            <a:ext cx="8229600" cy="1066800"/>
          </a:xfrm>
        </p:spPr>
        <p:txBody>
          <a:bodyPr anchor="t">
            <a:normAutofit/>
          </a:bodyPr>
          <a:lstStyle/>
          <a:p>
            <a:r>
              <a:rPr lang="en-US" sz="2400" b="1" dirty="0" smtClean="0"/>
              <a:t>18 will earn and associates degree in 3 years of a bachelors degree in 6 years.</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317708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bwMode="auto">
          <a:noFill/>
          <a:ln>
            <a:miter lim="800000"/>
            <a:headEnd/>
            <a:tailEnd/>
          </a:ln>
        </p:spPr>
        <p:txBody>
          <a:bodyPr/>
          <a:lstStyle/>
          <a:p>
            <a:fld id="{C2C0BDD6-9872-492F-BCE8-F6753A20F2AC}" type="slidenum">
              <a:rPr lang="en-US"/>
              <a:pPr/>
              <a:t>8</a:t>
            </a:fld>
            <a:endParaRPr lang="en-US"/>
          </a:p>
        </p:txBody>
      </p:sp>
      <p:pic>
        <p:nvPicPr>
          <p:cNvPr id="2052" name="Picture 4"/>
          <p:cNvPicPr>
            <a:picLocks noChangeAspect="1" noChangeArrowheads="1"/>
          </p:cNvPicPr>
          <p:nvPr/>
        </p:nvPicPr>
        <p:blipFill>
          <a:blip r:embed="rId3" cstate="print"/>
          <a:srcRect l="24272" t="14194" r="8737" b="3226"/>
          <a:stretch>
            <a:fillRect/>
          </a:stretch>
        </p:blipFill>
        <p:spPr bwMode="auto">
          <a:xfrm>
            <a:off x="448519" y="381000"/>
            <a:ext cx="8238281" cy="5791200"/>
          </a:xfrm>
          <a:prstGeom prst="rect">
            <a:avLst/>
          </a:prstGeom>
          <a:noFill/>
          <a:ln w="28575">
            <a:solidFill>
              <a:schemeClr val="tx2">
                <a:lumMod val="50000"/>
              </a:schemeClr>
            </a:solidFill>
            <a:miter lim="800000"/>
            <a:headEnd/>
            <a:tailEnd/>
          </a:ln>
          <a:effectLst/>
        </p:spPr>
      </p:pic>
      <p:sp>
        <p:nvSpPr>
          <p:cNvPr id="27654" name="Text Box 5"/>
          <p:cNvSpPr txBox="1">
            <a:spLocks noChangeArrowheads="1"/>
          </p:cNvSpPr>
          <p:nvPr/>
        </p:nvSpPr>
        <p:spPr bwMode="auto">
          <a:xfrm>
            <a:off x="448518" y="6172200"/>
            <a:ext cx="8238281" cy="396875"/>
          </a:xfrm>
          <a:prstGeom prst="rect">
            <a:avLst/>
          </a:prstGeom>
          <a:noFill/>
          <a:ln w="9525">
            <a:noFill/>
            <a:miter lim="800000"/>
            <a:headEnd/>
            <a:tailEnd/>
          </a:ln>
        </p:spPr>
        <p:txBody>
          <a:bodyPr wrap="square">
            <a:spAutoFit/>
          </a:bodyPr>
          <a:lstStyle/>
          <a:p>
            <a:r>
              <a:rPr lang="en-US" sz="1000" dirty="0">
                <a:latin typeface="Georgia" pitchFamily="18" charset="0"/>
              </a:rPr>
              <a:t>Document source: Trends in Higher Education Series; Education Pays 2007: The Benefits of Higher Education for Individuals and Society. Baum, Sandy &amp; Ma, Jennifer. College Board publication.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1586523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2"/>
          </p:nvPr>
        </p:nvSpPr>
        <p:spPr bwMode="auto">
          <a:noFill/>
          <a:ln>
            <a:miter lim="800000"/>
            <a:headEnd/>
            <a:tailEnd/>
          </a:ln>
        </p:spPr>
        <p:txBody>
          <a:bodyPr/>
          <a:lstStyle/>
          <a:p>
            <a:fld id="{6F0835D0-5706-4660-821D-CC6CA9848C72}" type="slidenum">
              <a:rPr lang="en-US"/>
              <a:pPr/>
              <a:t>9</a:t>
            </a:fld>
            <a:endParaRPr lang="en-US" dirty="0"/>
          </a:p>
        </p:txBody>
      </p:sp>
      <p:pic>
        <p:nvPicPr>
          <p:cNvPr id="189444" name="Picture 4"/>
          <p:cNvPicPr>
            <a:picLocks noChangeAspect="1" noChangeArrowheads="1"/>
          </p:cNvPicPr>
          <p:nvPr/>
        </p:nvPicPr>
        <p:blipFill>
          <a:blip r:embed="rId3" cstate="print"/>
          <a:srcRect l="46770" t="22475" r="12616" b="34175"/>
          <a:stretch>
            <a:fillRect/>
          </a:stretch>
        </p:blipFill>
        <p:spPr bwMode="auto">
          <a:xfrm>
            <a:off x="457200" y="304800"/>
            <a:ext cx="8223506" cy="5410200"/>
          </a:xfrm>
          <a:prstGeom prst="rect">
            <a:avLst/>
          </a:prstGeom>
          <a:noFill/>
          <a:ln w="28575">
            <a:solidFill>
              <a:schemeClr val="tx2">
                <a:lumMod val="50000"/>
              </a:schemeClr>
            </a:solidFill>
            <a:miter lim="800000"/>
            <a:headEnd/>
            <a:tailEnd/>
          </a:ln>
          <a:effectLst/>
        </p:spPr>
      </p:pic>
      <p:sp>
        <p:nvSpPr>
          <p:cNvPr id="29703" name="Text Box 7"/>
          <p:cNvSpPr txBox="1">
            <a:spLocks noChangeArrowheads="1"/>
          </p:cNvSpPr>
          <p:nvPr/>
        </p:nvSpPr>
        <p:spPr bwMode="auto">
          <a:xfrm>
            <a:off x="457200" y="6170612"/>
            <a:ext cx="8223506" cy="396875"/>
          </a:xfrm>
          <a:prstGeom prst="rect">
            <a:avLst/>
          </a:prstGeom>
          <a:noFill/>
          <a:ln w="9525">
            <a:noFill/>
            <a:miter lim="800000"/>
            <a:headEnd/>
            <a:tailEnd/>
          </a:ln>
        </p:spPr>
        <p:txBody>
          <a:bodyPr wrap="square">
            <a:spAutoFit/>
          </a:bodyPr>
          <a:lstStyle/>
          <a:p>
            <a:r>
              <a:rPr lang="en-US" sz="1000" dirty="0">
                <a:latin typeface="Georgia" pitchFamily="18" charset="0"/>
              </a:rPr>
              <a:t>Document source: Trends in Higher Education Series; Education Pays 2007: The Benefits of Higher Education for Individuals and Society. Baum, Sandy &amp; Ma, Jennifer. College Board publication.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89396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TS102895269.potx</Template>
  <TotalTime>988</TotalTime>
  <Words>3068</Words>
  <Application>Microsoft Macintosh PowerPoint</Application>
  <PresentationFormat>On-screen Show (4:3)</PresentationFormat>
  <Paragraphs>295</Paragraphs>
  <Slides>47</Slides>
  <Notes>8</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47</vt:i4>
      </vt:variant>
    </vt:vector>
  </HeadingPairs>
  <TitlesOfParts>
    <vt:vector size="49" baseType="lpstr">
      <vt:lpstr>Back to School 16x9</vt:lpstr>
      <vt:lpstr>http://youtu.be/6ILQrUrEWe8?hd=1</vt:lpstr>
      <vt:lpstr>Career ABC Class Book  </vt:lpstr>
      <vt:lpstr>What is a career?</vt:lpstr>
      <vt:lpstr>Why are careers important? </vt:lpstr>
      <vt:lpstr>What is the impact of education?</vt:lpstr>
      <vt:lpstr>For every 100 ninth graders…</vt:lpstr>
      <vt:lpstr>Slide 6</vt:lpstr>
      <vt:lpstr>18 will earn and associates degree in 3 years of a bachelors degree in 6 years.</vt:lpstr>
      <vt:lpstr>Slide 8</vt:lpstr>
      <vt:lpstr>Slide 9</vt:lpstr>
      <vt:lpstr>Slide 10</vt:lpstr>
      <vt:lpstr>Slide 11</vt:lpstr>
      <vt:lpstr>What does this mean for school counselors?</vt:lpstr>
      <vt:lpstr>Career Development</vt:lpstr>
      <vt:lpstr>Slide 14</vt:lpstr>
      <vt:lpstr>What is College and Career Ready?</vt:lpstr>
      <vt:lpstr>How do school counselors systemically integrate College and Career Ready Initiatives into school counseling programs?</vt:lpstr>
      <vt:lpstr>8 Components of College and Career Readiness Counseling</vt:lpstr>
      <vt:lpstr>8 Components of College and Career Readiness Counseling</vt:lpstr>
      <vt:lpstr>8 Components of College and Career Readiness Counseling</vt:lpstr>
      <vt:lpstr>8 Components of College and Career Readiness Counseling</vt:lpstr>
      <vt:lpstr>What levels (ES, MS, HS) do each of the components occur?</vt:lpstr>
      <vt:lpstr>Slide 22</vt:lpstr>
      <vt:lpstr>Slide 23</vt:lpstr>
      <vt:lpstr>Career Development in the Elementary School </vt:lpstr>
      <vt:lpstr>Elementary School Students</vt:lpstr>
      <vt:lpstr>Elementary School Students</vt:lpstr>
      <vt:lpstr>Activity</vt:lpstr>
      <vt:lpstr>Slide 28</vt:lpstr>
      <vt:lpstr>Middle or Junior High School Students </vt:lpstr>
      <vt:lpstr>Importance of Career Development in Middle School</vt:lpstr>
      <vt:lpstr>Middle School</vt:lpstr>
      <vt:lpstr>High School</vt:lpstr>
      <vt:lpstr>High School</vt:lpstr>
      <vt:lpstr>Considerations in Planning Career Development Interventions</vt:lpstr>
      <vt:lpstr>Considerations in Planning Career Development Interventions, continued</vt:lpstr>
      <vt:lpstr>Parental Involvement</vt:lpstr>
      <vt:lpstr>Ways in Which Parents Can Assist Children (Herr &amp; Kramer)</vt:lpstr>
      <vt:lpstr>Ways in Which Parents Can Assist Children (Herr &amp; Kramer)</vt:lpstr>
      <vt:lpstr>Multicultural Implications</vt:lpstr>
      <vt:lpstr>Classroom Guidance</vt:lpstr>
      <vt:lpstr>Learning Considerations When Planning Units &amp; Lessons</vt:lpstr>
      <vt:lpstr>Lesson Plans</vt:lpstr>
      <vt:lpstr>Evidenced-Based Practice</vt:lpstr>
      <vt:lpstr>Evidenced-Based Practice</vt:lpstr>
      <vt:lpstr>Evidenced-Based Practice</vt:lpstr>
      <vt:lpstr>Using EZ Analyze</vt:lpstr>
      <vt:lpstr>On the Horizon</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Educational and Career Planning in Schools</dc:title>
  <dc:creator>Renae  Mayes</dc:creator>
  <cp:lastModifiedBy>Natalie Sachs</cp:lastModifiedBy>
  <cp:revision>31</cp:revision>
  <dcterms:created xsi:type="dcterms:W3CDTF">2013-10-24T17:31:14Z</dcterms:created>
  <dcterms:modified xsi:type="dcterms:W3CDTF">2013-10-24T17:52:34Z</dcterms:modified>
</cp:coreProperties>
</file>