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2" d="100"/>
          <a:sy n="42" d="100"/>
        </p:scale>
        <p:origin x="-1472"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96006091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Natalie- Introductions, dodrill will speak, we are going to go over the steps to be a good mentor, we know that you already do these steps with your students. We thank you for attending this formal training.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Sadie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Sam context is key, most of these such as kidding could be a positive, it depends on the relationship that you have built with your student and understanding where they are coming from  ---  page 20 </a:t>
            </a:r>
          </a:p>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Natalie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Sadie</a:t>
            </a:r>
          </a:p>
          <a:p>
            <a:pPr rtl="0">
              <a:spcBef>
                <a:spcPts val="0"/>
              </a:spcBef>
              <a:buNone/>
            </a:pPr>
            <a:endParaRPr/>
          </a:p>
          <a:p>
            <a:pPr>
              <a:spcBef>
                <a:spcPts val="0"/>
              </a:spcBef>
              <a:buNone/>
            </a:pPr>
            <a:r>
              <a:rPr lang="en"/>
              <a:t>you cant always fix things but you can be there to support them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Natalie</a:t>
            </a:r>
          </a:p>
          <a:p>
            <a:pPr rtl="0">
              <a:spcBef>
                <a:spcPts val="0"/>
              </a:spcBef>
              <a:buNone/>
            </a:pPr>
            <a:endParaRPr/>
          </a:p>
          <a:p>
            <a:pPr>
              <a:spcBef>
                <a:spcPts val="0"/>
              </a:spcBef>
              <a:buNone/>
            </a:pPr>
            <a:r>
              <a:rPr lang="en"/>
              <a:t>Practice actvie listening: it is not enough to be there you also need to be engaged in the relationship and conversation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Natalie</a:t>
            </a:r>
          </a:p>
          <a:p>
            <a:pPr rtl="0">
              <a:spcBef>
                <a:spcPts val="0"/>
              </a:spcBef>
              <a:buNone/>
            </a:pPr>
            <a:endParaRPr/>
          </a:p>
          <a:p>
            <a:pPr rtl="0">
              <a:spcBef>
                <a:spcPts val="0"/>
              </a:spcBef>
              <a:buNone/>
            </a:pPr>
            <a:r>
              <a:rPr lang="en"/>
              <a:t>Specific: target the behavior or outcome you are seeking </a:t>
            </a:r>
          </a:p>
          <a:p>
            <a:pPr rtl="0">
              <a:spcBef>
                <a:spcPts val="0"/>
              </a:spcBef>
              <a:buNone/>
            </a:pPr>
            <a:r>
              <a:rPr lang="en"/>
              <a:t>Measurable: able to see if you are making progress (breaking it down into checkpoints) </a:t>
            </a:r>
          </a:p>
          <a:p>
            <a:pPr rtl="0">
              <a:spcBef>
                <a:spcPts val="0"/>
              </a:spcBef>
              <a:buNone/>
            </a:pPr>
            <a:r>
              <a:rPr lang="en"/>
              <a:t>Achievable </a:t>
            </a:r>
          </a:p>
          <a:p>
            <a:pPr rtl="0">
              <a:spcBef>
                <a:spcPts val="0"/>
              </a:spcBef>
              <a:buNone/>
            </a:pPr>
            <a:r>
              <a:rPr lang="en"/>
              <a:t>Realistic </a:t>
            </a:r>
          </a:p>
          <a:p>
            <a:pPr>
              <a:spcBef>
                <a:spcPts val="0"/>
              </a:spcBef>
              <a:buNone/>
            </a:pPr>
            <a:r>
              <a:rPr lang="en"/>
              <a:t>Time specific: provide structure and time limits to guide your progress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Sadie - these are some potential questions you can ask</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Sadie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Sam page 16 &amp; 17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Sam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sam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Natalie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solidFill>
                  <a:schemeClr val="dk1"/>
                </a:solidFill>
              </a:rPr>
              <a:t>Natalie - and Thank you &amp; Needs Assessment! :)</a:t>
            </a:r>
          </a:p>
          <a:p>
            <a:pPr rtl="0">
              <a:spcBef>
                <a:spcPts val="0"/>
              </a:spcBef>
              <a:buNone/>
            </a:pPr>
            <a:endParaRPr>
              <a:solidFill>
                <a:schemeClr val="dk1"/>
              </a:solidFill>
            </a:endParaRPr>
          </a:p>
          <a:p>
            <a:pPr rtl="0">
              <a:spcBef>
                <a:spcPts val="0"/>
              </a:spcBef>
              <a:buNone/>
            </a:pPr>
            <a:r>
              <a:rPr lang="en">
                <a:solidFill>
                  <a:schemeClr val="dk1"/>
                </a:solidFill>
              </a:rPr>
              <a:t>Individual </a:t>
            </a:r>
          </a:p>
          <a:p>
            <a:pPr rtl="0">
              <a:spcBef>
                <a:spcPts val="0"/>
              </a:spcBef>
              <a:buNone/>
            </a:pPr>
            <a:endParaRPr>
              <a:solidFill>
                <a:schemeClr val="dk1"/>
              </a:solidFill>
            </a:endParaRPr>
          </a:p>
          <a:p>
            <a:pPr rtl="0">
              <a:spcBef>
                <a:spcPts val="0"/>
              </a:spcBef>
              <a:buNone/>
            </a:pPr>
            <a:r>
              <a:rPr lang="en">
                <a:solidFill>
                  <a:schemeClr val="dk1"/>
                </a:solidFill>
              </a:rPr>
              <a:t>Group- target more students</a:t>
            </a:r>
          </a:p>
          <a:p>
            <a:pPr rtl="0">
              <a:spcBef>
                <a:spcPts val="0"/>
              </a:spcBef>
              <a:buNone/>
            </a:pPr>
            <a:endParaRPr>
              <a:solidFill>
                <a:schemeClr val="dk1"/>
              </a:solidFill>
            </a:endParaRPr>
          </a:p>
          <a:p>
            <a:pPr>
              <a:spcBef>
                <a:spcPts val="0"/>
              </a:spcBef>
              <a:buNone/>
            </a:pPr>
            <a:r>
              <a:rPr lang="en">
                <a:solidFill>
                  <a:schemeClr val="dk1"/>
                </a:solidFill>
              </a:rPr>
              <a:t>SADIE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Sadie - you might be the only source of support the student feels like they have, so really, you may make a huge difference in their lives</a:t>
            </a:r>
          </a:p>
          <a:p>
            <a:pPr rtl="0">
              <a:spcBef>
                <a:spcPts val="0"/>
              </a:spcBef>
              <a:buNone/>
            </a:pPr>
            <a:endParaRPr/>
          </a:p>
          <a:p>
            <a:pPr>
              <a:spcBef>
                <a:spcPts val="0"/>
              </a:spcBef>
              <a:buNone/>
            </a:pPr>
            <a:r>
              <a:rPr lang="en"/>
              <a:t>sharing skills - a different way for you to share your skills; gives a new perspective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Sadie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why do you want to be a mentor? As Sadie just stated, it is beneficial for you as well, so why are you choosing to mentor? What do you want to get out of it? suggest they do this before the first meeting &amp; throughout b/c it is important to reflect on the relationship &amp; how it is affecting you! (sam) - dont read the questions, just talk about why asking them is important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Natalie</a:t>
            </a:r>
          </a:p>
          <a:p>
            <a:pPr rtl="0">
              <a:spcBef>
                <a:spcPts val="0"/>
              </a:spcBef>
              <a:buNone/>
            </a:pPr>
            <a:endParaRPr/>
          </a:p>
          <a:p>
            <a:pPr rtl="0">
              <a:spcBef>
                <a:spcPts val="0"/>
              </a:spcBef>
              <a:buNone/>
            </a:pPr>
            <a:r>
              <a:rPr lang="en"/>
              <a:t>As we said earlier, you already possess many of the skills needed to be a mentor, but we will go over them in the mentor context </a:t>
            </a:r>
          </a:p>
          <a:p>
            <a:pPr rtl="0">
              <a:spcBef>
                <a:spcPts val="0"/>
              </a:spcBef>
              <a:buNone/>
            </a:pPr>
            <a:endParaRPr/>
          </a:p>
          <a:p>
            <a:pPr rtl="0">
              <a:spcBef>
                <a:spcPts val="0"/>
              </a:spcBef>
              <a:buNone/>
            </a:pPr>
            <a:r>
              <a:rPr lang="en"/>
              <a:t>knowledgable: be able to help students think through problems and help brainstorm solutions they haven’t thought of </a:t>
            </a:r>
          </a:p>
          <a:p>
            <a:pPr rtl="0">
              <a:spcBef>
                <a:spcPts val="0"/>
              </a:spcBef>
              <a:buNone/>
            </a:pPr>
            <a:r>
              <a:rPr lang="en"/>
              <a:t>Approachable: with the mentor/mentee relationship students will not always feel confident enough to approach you, however the more approachable you seem the more they will feel they can talk to you </a:t>
            </a:r>
          </a:p>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solidFill>
                  <a:srgbClr val="0000FF"/>
                </a:solidFill>
              </a:rPr>
              <a:t>Natalie</a:t>
            </a:r>
          </a:p>
          <a:p>
            <a:pPr rtl="0">
              <a:spcBef>
                <a:spcPts val="0"/>
              </a:spcBef>
              <a:buNone/>
            </a:pPr>
            <a:endParaRPr>
              <a:solidFill>
                <a:srgbClr val="0000FF"/>
              </a:solidFill>
            </a:endParaRPr>
          </a:p>
          <a:p>
            <a:pPr rtl="0">
              <a:spcBef>
                <a:spcPts val="0"/>
              </a:spcBef>
              <a:buNone/>
            </a:pPr>
            <a:r>
              <a:rPr lang="en">
                <a:solidFill>
                  <a:srgbClr val="0000FF"/>
                </a:solidFill>
              </a:rPr>
              <a:t>As a teacher you already possess all of these skills, mentoring may just have a different spin on some of the same skills</a:t>
            </a:r>
          </a:p>
          <a:p>
            <a:pPr rtl="0">
              <a:spcBef>
                <a:spcPts val="0"/>
              </a:spcBef>
              <a:buNone/>
            </a:pPr>
            <a:endParaRPr>
              <a:solidFill>
                <a:srgbClr val="0000FF"/>
              </a:solidFill>
            </a:endParaRPr>
          </a:p>
          <a:p>
            <a:pPr>
              <a:spcBef>
                <a:spcPts val="0"/>
              </a:spcBef>
              <a:buNone/>
            </a:pPr>
            <a:endParaRPr>
              <a:solidFill>
                <a:srgbClr val="0000FF"/>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sam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sam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7"/>
        <p:cNvGrpSpPr/>
        <p:nvPr/>
      </p:nvGrpSpPr>
      <p:grpSpPr>
        <a:xfrm>
          <a:off x="0" y="0"/>
          <a:ext cx="0" cy="0"/>
          <a:chOff x="0" y="0"/>
          <a:chExt cx="0" cy="0"/>
        </a:xfrm>
      </p:grpSpPr>
      <p:sp>
        <p:nvSpPr>
          <p:cNvPr id="48" name="Shape 48"/>
          <p:cNvSpPr/>
          <p:nvPr/>
        </p:nvSpPr>
        <p:spPr>
          <a:xfrm>
            <a:off x="0" y="0"/>
            <a:ext cx="9144000" cy="3723299"/>
          </a:xfrm>
          <a:prstGeom prst="rect">
            <a:avLst/>
          </a:prstGeom>
          <a:solidFill>
            <a:srgbClr val="000000"/>
          </a:solidFill>
          <a:ln>
            <a:noFill/>
          </a:ln>
        </p:spPr>
        <p:txBody>
          <a:bodyPr lIns="91425" tIns="45700" rIns="91425" bIns="45700" anchor="ctr" anchorCtr="0">
            <a:noAutofit/>
          </a:bodyPr>
          <a:lstStyle/>
          <a:p>
            <a:pPr>
              <a:spcBef>
                <a:spcPts val="0"/>
              </a:spcBef>
              <a:buNone/>
            </a:pPr>
            <a:endParaRPr/>
          </a:p>
        </p:txBody>
      </p:sp>
      <p:sp>
        <p:nvSpPr>
          <p:cNvPr id="49" name="Shape 49"/>
          <p:cNvSpPr txBox="1">
            <a:spLocks noGrp="1"/>
          </p:cNvSpPr>
          <p:nvPr>
            <p:ph type="ctrTitle"/>
          </p:nvPr>
        </p:nvSpPr>
        <p:spPr>
          <a:xfrm>
            <a:off x="391160" y="1433988"/>
            <a:ext cx="8351399" cy="421499"/>
          </a:xfrm>
          <a:prstGeom prst="rect">
            <a:avLst/>
          </a:prstGeom>
        </p:spPr>
        <p:txBody>
          <a:bodyPr lIns="91425" tIns="91425" rIns="91425" bIns="91425" anchor="ctr" anchorCtr="0"/>
          <a:lstStyle>
            <a:lvl1pPr>
              <a:spcBef>
                <a:spcPts val="0"/>
              </a:spcBef>
              <a:buClr>
                <a:schemeClr val="lt1"/>
              </a:buClr>
              <a:buSzPct val="100000"/>
              <a:buFont typeface="Tahoma"/>
              <a:defRPr sz="3600">
                <a:solidFill>
                  <a:schemeClr val="lt1"/>
                </a:solidFill>
                <a:latin typeface="Tahoma"/>
                <a:ea typeface="Tahoma"/>
                <a:cs typeface="Tahoma"/>
                <a:sym typeface="Tahoma"/>
              </a:defRPr>
            </a:lvl1pPr>
            <a:lvl2pPr>
              <a:spcBef>
                <a:spcPts val="0"/>
              </a:spcBef>
              <a:buClr>
                <a:schemeClr val="lt1"/>
              </a:buClr>
              <a:buSzPct val="100000"/>
              <a:buFont typeface="Tahoma"/>
              <a:defRPr sz="3600">
                <a:solidFill>
                  <a:schemeClr val="lt1"/>
                </a:solidFill>
                <a:latin typeface="Tahoma"/>
                <a:ea typeface="Tahoma"/>
                <a:cs typeface="Tahoma"/>
                <a:sym typeface="Tahoma"/>
              </a:defRPr>
            </a:lvl2pPr>
            <a:lvl3pPr>
              <a:spcBef>
                <a:spcPts val="0"/>
              </a:spcBef>
              <a:buClr>
                <a:schemeClr val="lt1"/>
              </a:buClr>
              <a:buSzPct val="100000"/>
              <a:buFont typeface="Tahoma"/>
              <a:defRPr sz="3600">
                <a:solidFill>
                  <a:schemeClr val="lt1"/>
                </a:solidFill>
                <a:latin typeface="Tahoma"/>
                <a:ea typeface="Tahoma"/>
                <a:cs typeface="Tahoma"/>
                <a:sym typeface="Tahoma"/>
              </a:defRPr>
            </a:lvl3pPr>
            <a:lvl4pPr>
              <a:spcBef>
                <a:spcPts val="0"/>
              </a:spcBef>
              <a:buClr>
                <a:schemeClr val="lt1"/>
              </a:buClr>
              <a:buSzPct val="100000"/>
              <a:buFont typeface="Tahoma"/>
              <a:defRPr sz="3600">
                <a:solidFill>
                  <a:schemeClr val="lt1"/>
                </a:solidFill>
                <a:latin typeface="Tahoma"/>
                <a:ea typeface="Tahoma"/>
                <a:cs typeface="Tahoma"/>
                <a:sym typeface="Tahoma"/>
              </a:defRPr>
            </a:lvl4pPr>
            <a:lvl5pPr>
              <a:spcBef>
                <a:spcPts val="0"/>
              </a:spcBef>
              <a:buClr>
                <a:schemeClr val="lt1"/>
              </a:buClr>
              <a:buSzPct val="100000"/>
              <a:buFont typeface="Tahoma"/>
              <a:defRPr sz="3600">
                <a:solidFill>
                  <a:schemeClr val="lt1"/>
                </a:solidFill>
                <a:latin typeface="Tahoma"/>
                <a:ea typeface="Tahoma"/>
                <a:cs typeface="Tahoma"/>
                <a:sym typeface="Tahoma"/>
              </a:defRPr>
            </a:lvl5pPr>
            <a:lvl6pPr>
              <a:spcBef>
                <a:spcPts val="0"/>
              </a:spcBef>
              <a:buClr>
                <a:schemeClr val="lt1"/>
              </a:buClr>
              <a:buSzPct val="100000"/>
              <a:buFont typeface="Tahoma"/>
              <a:defRPr sz="3600">
                <a:solidFill>
                  <a:schemeClr val="lt1"/>
                </a:solidFill>
                <a:latin typeface="Tahoma"/>
                <a:ea typeface="Tahoma"/>
                <a:cs typeface="Tahoma"/>
                <a:sym typeface="Tahoma"/>
              </a:defRPr>
            </a:lvl6pPr>
            <a:lvl7pPr>
              <a:spcBef>
                <a:spcPts val="0"/>
              </a:spcBef>
              <a:buClr>
                <a:schemeClr val="lt1"/>
              </a:buClr>
              <a:buSzPct val="100000"/>
              <a:buFont typeface="Tahoma"/>
              <a:defRPr sz="3600">
                <a:solidFill>
                  <a:schemeClr val="lt1"/>
                </a:solidFill>
                <a:latin typeface="Tahoma"/>
                <a:ea typeface="Tahoma"/>
                <a:cs typeface="Tahoma"/>
                <a:sym typeface="Tahoma"/>
              </a:defRPr>
            </a:lvl7pPr>
            <a:lvl8pPr>
              <a:spcBef>
                <a:spcPts val="0"/>
              </a:spcBef>
              <a:buClr>
                <a:schemeClr val="lt1"/>
              </a:buClr>
              <a:buSzPct val="100000"/>
              <a:buFont typeface="Tahoma"/>
              <a:defRPr sz="3600">
                <a:solidFill>
                  <a:schemeClr val="lt1"/>
                </a:solidFill>
                <a:latin typeface="Tahoma"/>
                <a:ea typeface="Tahoma"/>
                <a:cs typeface="Tahoma"/>
                <a:sym typeface="Tahoma"/>
              </a:defRPr>
            </a:lvl8pPr>
            <a:lvl9pPr>
              <a:spcBef>
                <a:spcPts val="0"/>
              </a:spcBef>
              <a:buClr>
                <a:schemeClr val="lt1"/>
              </a:buClr>
              <a:buSzPct val="100000"/>
              <a:buFont typeface="Tahoma"/>
              <a:defRPr sz="3600">
                <a:solidFill>
                  <a:schemeClr val="lt1"/>
                </a:solidFill>
                <a:latin typeface="Tahoma"/>
                <a:ea typeface="Tahoma"/>
                <a:cs typeface="Tahoma"/>
                <a:sym typeface="Tahoma"/>
              </a:defRPr>
            </a:lvl9pPr>
          </a:lstStyle>
          <a:p>
            <a:endParaRPr/>
          </a:p>
        </p:txBody>
      </p:sp>
      <p:sp>
        <p:nvSpPr>
          <p:cNvPr id="50" name="Shape 50"/>
          <p:cNvSpPr txBox="1">
            <a:spLocks noGrp="1"/>
          </p:cNvSpPr>
          <p:nvPr>
            <p:ph type="subTitle" idx="1"/>
          </p:nvPr>
        </p:nvSpPr>
        <p:spPr>
          <a:xfrm>
            <a:off x="403761" y="1982435"/>
            <a:ext cx="8342400" cy="342300"/>
          </a:xfrm>
          <a:prstGeom prst="rect">
            <a:avLst/>
          </a:prstGeom>
        </p:spPr>
        <p:txBody>
          <a:bodyPr lIns="91425" tIns="91425" rIns="91425" bIns="91425" anchor="ctr" anchorCtr="0"/>
          <a:lstStyle>
            <a:lvl1pPr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1pPr>
            <a:lvl2pPr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2pPr>
            <a:lvl3pPr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3pPr>
            <a:lvl4pPr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4pPr>
            <a:lvl5pPr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5pPr>
            <a:lvl6pPr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6pPr>
            <a:lvl7pPr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7pPr>
            <a:lvl8pPr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8pPr>
            <a:lvl9pPr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9pPr>
          </a:lstStyle>
          <a:p>
            <a:endParaRPr/>
          </a:p>
        </p:txBody>
      </p:sp>
      <p:cxnSp>
        <p:nvCxnSpPr>
          <p:cNvPr id="51" name="Shape 51"/>
          <p:cNvCxnSpPr/>
          <p:nvPr/>
        </p:nvCxnSpPr>
        <p:spPr>
          <a:xfrm>
            <a:off x="2258800" y="1912668"/>
            <a:ext cx="4621799" cy="10799"/>
          </a:xfrm>
          <a:prstGeom prst="straightConnector1">
            <a:avLst/>
          </a:prstGeom>
          <a:noFill/>
          <a:ln w="25400" cap="rnd">
            <a:solidFill>
              <a:schemeClr val="accent2"/>
            </a:solidFill>
            <a:prstDash val="dot"/>
            <a:round/>
            <a:headEnd type="none" w="med" len="med"/>
            <a:tailEnd type="none" w="med" len="med"/>
          </a:ln>
        </p:spPr>
      </p:cxnSp>
      <p:sp>
        <p:nvSpPr>
          <p:cNvPr id="52" name="Shape 52"/>
          <p:cNvSpPr/>
          <p:nvPr/>
        </p:nvSpPr>
        <p:spPr>
          <a:xfrm>
            <a:off x="0" y="3030297"/>
            <a:ext cx="9143999" cy="795916"/>
          </a:xfrm>
          <a:custGeom>
            <a:avLst/>
            <a:gdLst/>
            <a:ahLst/>
            <a:cxnLst/>
            <a:rect l="0" t="0" r="0" b="0"/>
            <a:pathLst>
              <a:path w="9144000" h="1440573" extrusionOk="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lIns="91425" tIns="45700" rIns="91425" bIns="45700" anchor="ctr" anchorCtr="0">
            <a:noAutofit/>
          </a:bodyPr>
          <a:lstStyle/>
          <a:p>
            <a:pPr>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3"/>
        <p:cNvGrpSpPr/>
        <p:nvPr/>
      </p:nvGrpSpPr>
      <p:grpSpPr>
        <a:xfrm>
          <a:off x="0" y="0"/>
          <a:ext cx="0" cy="0"/>
          <a:chOff x="0" y="0"/>
          <a:chExt cx="0" cy="0"/>
        </a:xfrm>
      </p:grpSpPr>
      <p:sp>
        <p:nvSpPr>
          <p:cNvPr id="54" name="Shape 54"/>
          <p:cNvSpPr/>
          <p:nvPr/>
        </p:nvSpPr>
        <p:spPr>
          <a:xfrm>
            <a:off x="0" y="0"/>
            <a:ext cx="9144000" cy="937200"/>
          </a:xfrm>
          <a:prstGeom prst="rect">
            <a:avLst/>
          </a:prstGeom>
          <a:solidFill>
            <a:srgbClr val="0C0C0C"/>
          </a:solidFill>
          <a:ln>
            <a:noFill/>
          </a:ln>
        </p:spPr>
        <p:txBody>
          <a:bodyPr lIns="91425" tIns="45700" rIns="91425" bIns="45700" anchor="ctr" anchorCtr="0">
            <a:noAutofit/>
          </a:bodyPr>
          <a:lstStyle/>
          <a:p>
            <a:pPr>
              <a:spcBef>
                <a:spcPts val="0"/>
              </a:spcBef>
              <a:buNone/>
            </a:pPr>
            <a:endParaRPr/>
          </a:p>
        </p:txBody>
      </p:sp>
      <p:sp>
        <p:nvSpPr>
          <p:cNvPr id="55" name="Shape 55"/>
          <p:cNvSpPr/>
          <p:nvPr/>
        </p:nvSpPr>
        <p:spPr>
          <a:xfrm>
            <a:off x="0" y="226265"/>
            <a:ext cx="9143999" cy="795916"/>
          </a:xfrm>
          <a:custGeom>
            <a:avLst/>
            <a:gdLst/>
            <a:ahLst/>
            <a:cxnLst/>
            <a:rect l="0" t="0" r="0" b="0"/>
            <a:pathLst>
              <a:path w="9144000" h="1440573" extrusionOk="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lIns="91425" tIns="45700" rIns="91425" bIns="45700" anchor="ctr" anchorCtr="0">
            <a:noAutofit/>
          </a:bodyPr>
          <a:lstStyle/>
          <a:p>
            <a:pPr>
              <a:spcBef>
                <a:spcPts val="0"/>
              </a:spcBef>
              <a:buNone/>
            </a:pPr>
            <a:endParaRPr/>
          </a:p>
        </p:txBody>
      </p:sp>
      <p:cxnSp>
        <p:nvCxnSpPr>
          <p:cNvPr id="56" name="Shape 56"/>
          <p:cNvCxnSpPr/>
          <p:nvPr/>
        </p:nvCxnSpPr>
        <p:spPr>
          <a:xfrm rot="10800000" flipH="1">
            <a:off x="2258963" y="783855"/>
            <a:ext cx="4602300" cy="6900"/>
          </a:xfrm>
          <a:prstGeom prst="straightConnector1">
            <a:avLst/>
          </a:prstGeom>
          <a:noFill/>
          <a:ln w="25400" cap="rnd">
            <a:solidFill>
              <a:schemeClr val="accent2"/>
            </a:solidFill>
            <a:prstDash val="dot"/>
            <a:round/>
            <a:headEnd type="none" w="med" len="med"/>
            <a:tailEnd type="none" w="med" len="med"/>
          </a:ln>
        </p:spPr>
      </p:cxnSp>
      <p:sp>
        <p:nvSpPr>
          <p:cNvPr id="57" name="Shape 57"/>
          <p:cNvSpPr txBox="1">
            <a:spLocks noGrp="1"/>
          </p:cNvSpPr>
          <p:nvPr>
            <p:ph type="body" idx="1"/>
          </p:nvPr>
        </p:nvSpPr>
        <p:spPr>
          <a:xfrm>
            <a:off x="457200" y="1200150"/>
            <a:ext cx="8229600" cy="3630300"/>
          </a:xfrm>
          <a:prstGeom prst="rect">
            <a:avLst/>
          </a:prstGeom>
        </p:spPr>
        <p:txBody>
          <a:bodyPr lIns="91425" tIns="91425" rIns="91425" bIns="91425" anchor="t" anchorCtr="0"/>
          <a:lstStyle>
            <a:lvl1pPr>
              <a:spcBef>
                <a:spcPts val="0"/>
              </a:spcBef>
              <a:defRPr>
                <a:latin typeface="Times New Roman"/>
                <a:ea typeface="Times New Roman"/>
                <a:cs typeface="Times New Roman"/>
                <a:sym typeface="Times New Roman"/>
              </a:defRPr>
            </a:lvl1pPr>
            <a:lvl2pPr>
              <a:spcBef>
                <a:spcPts val="0"/>
              </a:spcBef>
              <a:defRPr>
                <a:latin typeface="Times New Roman"/>
                <a:ea typeface="Times New Roman"/>
                <a:cs typeface="Times New Roman"/>
                <a:sym typeface="Times New Roman"/>
              </a:defRPr>
            </a:lvl2pPr>
            <a:lvl3pPr>
              <a:spcBef>
                <a:spcPts val="0"/>
              </a:spcBef>
              <a:defRPr>
                <a:latin typeface="Times New Roman"/>
                <a:ea typeface="Times New Roman"/>
                <a:cs typeface="Times New Roman"/>
                <a:sym typeface="Times New Roman"/>
              </a:defRPr>
            </a:lvl3pPr>
            <a:lvl4pPr>
              <a:spcBef>
                <a:spcPts val="0"/>
              </a:spcBef>
              <a:defRPr>
                <a:latin typeface="Times New Roman"/>
                <a:ea typeface="Times New Roman"/>
                <a:cs typeface="Times New Roman"/>
                <a:sym typeface="Times New Roman"/>
              </a:defRPr>
            </a:lvl4pPr>
            <a:lvl5pPr>
              <a:spcBef>
                <a:spcPts val="0"/>
              </a:spcBef>
              <a:defRPr>
                <a:latin typeface="Times New Roman"/>
                <a:ea typeface="Times New Roman"/>
                <a:cs typeface="Times New Roman"/>
                <a:sym typeface="Times New Roman"/>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58" name="Shape 58"/>
          <p:cNvSpPr txBox="1">
            <a:spLocks noGrp="1"/>
          </p:cNvSpPr>
          <p:nvPr>
            <p:ph type="title"/>
          </p:nvPr>
        </p:nvSpPr>
        <p:spPr>
          <a:xfrm>
            <a:off x="457200" y="13321"/>
            <a:ext cx="8229600" cy="8574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59"/>
        <p:cNvGrpSpPr/>
        <p:nvPr/>
      </p:nvGrpSpPr>
      <p:grpSpPr>
        <a:xfrm>
          <a:off x="0" y="0"/>
          <a:ext cx="0" cy="0"/>
          <a:chOff x="0" y="0"/>
          <a:chExt cx="0" cy="0"/>
        </a:xfrm>
      </p:grpSpPr>
      <p:sp>
        <p:nvSpPr>
          <p:cNvPr id="60" name="Shape 60"/>
          <p:cNvSpPr/>
          <p:nvPr/>
        </p:nvSpPr>
        <p:spPr>
          <a:xfrm>
            <a:off x="0" y="0"/>
            <a:ext cx="4456799" cy="4708799"/>
          </a:xfrm>
          <a:prstGeom prst="rect">
            <a:avLst/>
          </a:prstGeom>
          <a:solidFill>
            <a:srgbClr val="000000"/>
          </a:solidFill>
          <a:ln>
            <a:noFill/>
          </a:ln>
        </p:spPr>
        <p:txBody>
          <a:bodyPr lIns="91425" tIns="45700" rIns="91425" bIns="45700" anchor="ctr" anchorCtr="0">
            <a:noAutofit/>
          </a:bodyPr>
          <a:lstStyle/>
          <a:p>
            <a:pPr>
              <a:spcBef>
                <a:spcPts val="0"/>
              </a:spcBef>
              <a:buNone/>
            </a:pPr>
            <a:endParaRPr/>
          </a:p>
        </p:txBody>
      </p:sp>
      <p:sp>
        <p:nvSpPr>
          <p:cNvPr id="61" name="Shape 61"/>
          <p:cNvSpPr/>
          <p:nvPr/>
        </p:nvSpPr>
        <p:spPr>
          <a:xfrm flipH="1">
            <a:off x="3434" y="3759780"/>
            <a:ext cx="4453249" cy="1033097"/>
          </a:xfrm>
          <a:custGeom>
            <a:avLst/>
            <a:gdLst/>
            <a:ahLst/>
            <a:cxnLst/>
            <a:rect l="0" t="0" r="0" b="0"/>
            <a:pathLst>
              <a:path w="4453250" h="1869860" extrusionOk="0">
                <a:moveTo>
                  <a:pt x="4447791" y="1726390"/>
                </a:moveTo>
                <a:lnTo>
                  <a:pt x="4219291" y="1869860"/>
                </a:lnTo>
                <a:lnTo>
                  <a:pt x="3980162" y="1715763"/>
                </a:lnTo>
                <a:lnTo>
                  <a:pt x="3746348" y="1864546"/>
                </a:lnTo>
                <a:lnTo>
                  <a:pt x="3512534" y="1726390"/>
                </a:lnTo>
                <a:lnTo>
                  <a:pt x="3284033" y="1864546"/>
                </a:lnTo>
                <a:lnTo>
                  <a:pt x="3044905" y="1731704"/>
                </a:lnTo>
                <a:lnTo>
                  <a:pt x="2805777" y="1864546"/>
                </a:lnTo>
                <a:lnTo>
                  <a:pt x="2571963" y="1731704"/>
                </a:lnTo>
                <a:lnTo>
                  <a:pt x="2343462" y="1864546"/>
                </a:lnTo>
                <a:lnTo>
                  <a:pt x="2104334" y="1726390"/>
                </a:lnTo>
                <a:lnTo>
                  <a:pt x="1865206" y="1869860"/>
                </a:lnTo>
                <a:lnTo>
                  <a:pt x="1631391" y="1715763"/>
                </a:lnTo>
                <a:lnTo>
                  <a:pt x="1402891" y="1869860"/>
                </a:lnTo>
                <a:lnTo>
                  <a:pt x="1163763" y="1726390"/>
                </a:lnTo>
                <a:lnTo>
                  <a:pt x="935262" y="1869860"/>
                </a:lnTo>
                <a:lnTo>
                  <a:pt x="696134" y="1726390"/>
                </a:lnTo>
                <a:lnTo>
                  <a:pt x="457006" y="1864546"/>
                </a:lnTo>
                <a:lnTo>
                  <a:pt x="217877" y="1726390"/>
                </a:lnTo>
                <a:lnTo>
                  <a:pt x="5" y="1869860"/>
                </a:lnTo>
                <a:cubicBezTo>
                  <a:pt x="3" y="1246574"/>
                  <a:pt x="2" y="623287"/>
                  <a:pt x="0" y="1"/>
                </a:cubicBezTo>
                <a:lnTo>
                  <a:pt x="4453250" y="0"/>
                </a:lnTo>
              </a:path>
            </a:pathLst>
          </a:custGeom>
          <a:solidFill>
            <a:schemeClr val="dk2"/>
          </a:solidFill>
          <a:ln>
            <a:noFill/>
          </a:ln>
        </p:spPr>
        <p:txBody>
          <a:bodyPr lIns="91425" tIns="45700" rIns="91425" bIns="45700" anchor="ctr" anchorCtr="0">
            <a:noAutofit/>
          </a:bodyPr>
          <a:lstStyle/>
          <a:p>
            <a:pPr>
              <a:spcBef>
                <a:spcPts val="0"/>
              </a:spcBef>
              <a:buNone/>
            </a:pPr>
            <a:endParaRPr/>
          </a:p>
        </p:txBody>
      </p:sp>
      <p:cxnSp>
        <p:nvCxnSpPr>
          <p:cNvPr id="62" name="Shape 62"/>
          <p:cNvCxnSpPr/>
          <p:nvPr/>
        </p:nvCxnSpPr>
        <p:spPr>
          <a:xfrm>
            <a:off x="409699" y="744077"/>
            <a:ext cx="3660000" cy="0"/>
          </a:xfrm>
          <a:prstGeom prst="straightConnector1">
            <a:avLst/>
          </a:prstGeom>
          <a:noFill/>
          <a:ln w="25400" cap="rnd">
            <a:solidFill>
              <a:schemeClr val="accent2"/>
            </a:solidFill>
            <a:prstDash val="dot"/>
            <a:round/>
            <a:headEnd type="none" w="med" len="med"/>
            <a:tailEnd type="none" w="med" len="med"/>
          </a:ln>
        </p:spPr>
      </p:cxnSp>
      <p:sp>
        <p:nvSpPr>
          <p:cNvPr id="63" name="Shape 63"/>
          <p:cNvSpPr txBox="1">
            <a:spLocks noGrp="1"/>
          </p:cNvSpPr>
          <p:nvPr>
            <p:ph type="body" idx="1"/>
          </p:nvPr>
        </p:nvSpPr>
        <p:spPr>
          <a:xfrm>
            <a:off x="457200" y="1200150"/>
            <a:ext cx="3550799" cy="3630300"/>
          </a:xfrm>
          <a:prstGeom prst="rect">
            <a:avLst/>
          </a:prstGeom>
        </p:spPr>
        <p:txBody>
          <a:bodyPr lIns="91425" tIns="91425" rIns="91425" bIns="91425" anchor="t" anchorCtr="0"/>
          <a:lstStyle>
            <a:lvl1pPr>
              <a:spcBef>
                <a:spcPts val="0"/>
              </a:spcBef>
              <a:defRPr>
                <a:solidFill>
                  <a:schemeClr val="lt1"/>
                </a:solidFill>
                <a:latin typeface="Times New Roman"/>
                <a:ea typeface="Times New Roman"/>
                <a:cs typeface="Times New Roman"/>
                <a:sym typeface="Times New Roman"/>
              </a:defRPr>
            </a:lvl1pPr>
            <a:lvl2pPr>
              <a:spcBef>
                <a:spcPts val="0"/>
              </a:spcBef>
              <a:defRPr>
                <a:solidFill>
                  <a:schemeClr val="lt1"/>
                </a:solidFill>
                <a:latin typeface="Times New Roman"/>
                <a:ea typeface="Times New Roman"/>
                <a:cs typeface="Times New Roman"/>
                <a:sym typeface="Times New Roman"/>
              </a:defRPr>
            </a:lvl2pPr>
            <a:lvl3pPr>
              <a:spcBef>
                <a:spcPts val="0"/>
              </a:spcBef>
              <a:defRPr>
                <a:solidFill>
                  <a:schemeClr val="lt1"/>
                </a:solidFill>
                <a:latin typeface="Times New Roman"/>
                <a:ea typeface="Times New Roman"/>
                <a:cs typeface="Times New Roman"/>
                <a:sym typeface="Times New Roman"/>
              </a:defRPr>
            </a:lvl3pPr>
            <a:lvl4pPr>
              <a:spcBef>
                <a:spcPts val="0"/>
              </a:spcBef>
              <a:defRPr>
                <a:solidFill>
                  <a:schemeClr val="lt1"/>
                </a:solidFill>
                <a:latin typeface="Times New Roman"/>
                <a:ea typeface="Times New Roman"/>
                <a:cs typeface="Times New Roman"/>
                <a:sym typeface="Times New Roman"/>
              </a:defRPr>
            </a:lvl4pPr>
            <a:lvl5pPr>
              <a:spcBef>
                <a:spcPts val="0"/>
              </a:spcBef>
              <a:defRPr>
                <a:solidFill>
                  <a:schemeClr val="lt1"/>
                </a:solidFill>
                <a:latin typeface="Times New Roman"/>
                <a:ea typeface="Times New Roman"/>
                <a:cs typeface="Times New Roman"/>
                <a:sym typeface="Times New Roman"/>
              </a:defRPr>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64" name="Shape 64"/>
          <p:cNvSpPr txBox="1">
            <a:spLocks noGrp="1"/>
          </p:cNvSpPr>
          <p:nvPr>
            <p:ph type="title"/>
          </p:nvPr>
        </p:nvSpPr>
        <p:spPr>
          <a:xfrm>
            <a:off x="457200" y="13321"/>
            <a:ext cx="3550799" cy="857400"/>
          </a:xfrm>
          <a:prstGeom prst="rect">
            <a:avLst/>
          </a:prstGeom>
        </p:spPr>
        <p:txBody>
          <a:bodyPr lIns="91425" tIns="91425" rIns="91425" bIns="91425" anchor="ctr" anchorCtr="0"/>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
        <p:nvSpPr>
          <p:cNvPr id="65" name="Shape 65"/>
          <p:cNvSpPr txBox="1">
            <a:spLocks noGrp="1"/>
          </p:cNvSpPr>
          <p:nvPr>
            <p:ph type="body" idx="2"/>
          </p:nvPr>
        </p:nvSpPr>
        <p:spPr>
          <a:xfrm>
            <a:off x="5021123" y="1200150"/>
            <a:ext cx="3550799" cy="3630300"/>
          </a:xfrm>
          <a:prstGeom prst="rect">
            <a:avLst/>
          </a:prstGeom>
        </p:spPr>
        <p:txBody>
          <a:bodyPr lIns="91425" tIns="91425" rIns="91425" bIns="91425" anchor="t" anchorCtr="0"/>
          <a:lstStyle>
            <a:lvl1pPr>
              <a:spcBef>
                <a:spcPts val="0"/>
              </a:spcBef>
              <a:defRPr>
                <a:latin typeface="Times New Roman"/>
                <a:ea typeface="Times New Roman"/>
                <a:cs typeface="Times New Roman"/>
                <a:sym typeface="Times New Roman"/>
              </a:defRPr>
            </a:lvl1pPr>
            <a:lvl2pPr>
              <a:spcBef>
                <a:spcPts val="0"/>
              </a:spcBef>
              <a:defRPr>
                <a:latin typeface="Times New Roman"/>
                <a:ea typeface="Times New Roman"/>
                <a:cs typeface="Times New Roman"/>
                <a:sym typeface="Times New Roman"/>
              </a:defRPr>
            </a:lvl2pPr>
            <a:lvl3pPr>
              <a:spcBef>
                <a:spcPts val="0"/>
              </a:spcBef>
              <a:defRPr>
                <a:latin typeface="Times New Roman"/>
                <a:ea typeface="Times New Roman"/>
                <a:cs typeface="Times New Roman"/>
                <a:sym typeface="Times New Roman"/>
              </a:defRPr>
            </a:lvl3pPr>
            <a:lvl4pPr>
              <a:spcBef>
                <a:spcPts val="0"/>
              </a:spcBef>
              <a:defRPr>
                <a:latin typeface="Times New Roman"/>
                <a:ea typeface="Times New Roman"/>
                <a:cs typeface="Times New Roman"/>
                <a:sym typeface="Times New Roman"/>
              </a:defRPr>
            </a:lvl4pPr>
            <a:lvl5pPr>
              <a:spcBef>
                <a:spcPts val="0"/>
              </a:spcBef>
              <a:defRPr>
                <a:latin typeface="Times New Roman"/>
                <a:ea typeface="Times New Roman"/>
                <a:cs typeface="Times New Roman"/>
                <a:sym typeface="Times New Roman"/>
              </a:defRPr>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6"/>
        <p:cNvGrpSpPr/>
        <p:nvPr/>
      </p:nvGrpSpPr>
      <p:grpSpPr>
        <a:xfrm>
          <a:off x="0" y="0"/>
          <a:ext cx="0" cy="0"/>
          <a:chOff x="0" y="0"/>
          <a:chExt cx="0" cy="0"/>
        </a:xfrm>
      </p:grpSpPr>
      <p:sp>
        <p:nvSpPr>
          <p:cNvPr id="67" name="Shape 67"/>
          <p:cNvSpPr/>
          <p:nvPr/>
        </p:nvSpPr>
        <p:spPr>
          <a:xfrm>
            <a:off x="0" y="0"/>
            <a:ext cx="9144000" cy="937200"/>
          </a:xfrm>
          <a:prstGeom prst="rect">
            <a:avLst/>
          </a:prstGeom>
          <a:solidFill>
            <a:srgbClr val="000000"/>
          </a:solidFill>
          <a:ln>
            <a:noFill/>
          </a:ln>
        </p:spPr>
        <p:txBody>
          <a:bodyPr lIns="91425" tIns="45700" rIns="91425" bIns="45700" anchor="ctr" anchorCtr="0">
            <a:noAutofit/>
          </a:bodyPr>
          <a:lstStyle/>
          <a:p>
            <a:pPr>
              <a:spcBef>
                <a:spcPts val="0"/>
              </a:spcBef>
              <a:buNone/>
            </a:pPr>
            <a:endParaRPr/>
          </a:p>
        </p:txBody>
      </p:sp>
      <p:sp>
        <p:nvSpPr>
          <p:cNvPr id="68" name="Shape 68"/>
          <p:cNvSpPr/>
          <p:nvPr/>
        </p:nvSpPr>
        <p:spPr>
          <a:xfrm>
            <a:off x="0" y="226265"/>
            <a:ext cx="9143999" cy="795916"/>
          </a:xfrm>
          <a:custGeom>
            <a:avLst/>
            <a:gdLst/>
            <a:ahLst/>
            <a:cxnLst/>
            <a:rect l="0" t="0" r="0" b="0"/>
            <a:pathLst>
              <a:path w="9144000" h="1440573" extrusionOk="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lIns="91425" tIns="45700" rIns="91425" bIns="45700" anchor="ctr" anchorCtr="0">
            <a:noAutofit/>
          </a:bodyPr>
          <a:lstStyle/>
          <a:p>
            <a:pPr>
              <a:spcBef>
                <a:spcPts val="0"/>
              </a:spcBef>
              <a:buNone/>
            </a:pPr>
            <a:endParaRPr/>
          </a:p>
        </p:txBody>
      </p:sp>
      <p:cxnSp>
        <p:nvCxnSpPr>
          <p:cNvPr id="69" name="Shape 69"/>
          <p:cNvCxnSpPr/>
          <p:nvPr/>
        </p:nvCxnSpPr>
        <p:spPr>
          <a:xfrm rot="10800000" flipH="1">
            <a:off x="2258963" y="783855"/>
            <a:ext cx="4602300" cy="6900"/>
          </a:xfrm>
          <a:prstGeom prst="straightConnector1">
            <a:avLst/>
          </a:prstGeom>
          <a:noFill/>
          <a:ln w="25400" cap="rnd">
            <a:solidFill>
              <a:schemeClr val="accent2"/>
            </a:solidFill>
            <a:prstDash val="dot"/>
            <a:round/>
            <a:headEnd type="none" w="med" len="med"/>
            <a:tailEnd type="none" w="med" len="med"/>
          </a:ln>
        </p:spPr>
      </p:cxnSp>
      <p:sp>
        <p:nvSpPr>
          <p:cNvPr id="70" name="Shape 70"/>
          <p:cNvSpPr txBox="1">
            <a:spLocks noGrp="1"/>
          </p:cNvSpPr>
          <p:nvPr>
            <p:ph type="title"/>
          </p:nvPr>
        </p:nvSpPr>
        <p:spPr>
          <a:xfrm>
            <a:off x="457200" y="13321"/>
            <a:ext cx="8229600" cy="8574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71"/>
        <p:cNvGrpSpPr/>
        <p:nvPr/>
      </p:nvGrpSpPr>
      <p:grpSpPr>
        <a:xfrm>
          <a:off x="0" y="0"/>
          <a:ext cx="0" cy="0"/>
          <a:chOff x="0" y="0"/>
          <a:chExt cx="0" cy="0"/>
        </a:xfrm>
      </p:grpSpPr>
      <p:sp>
        <p:nvSpPr>
          <p:cNvPr id="72" name="Shape 72"/>
          <p:cNvSpPr/>
          <p:nvPr/>
        </p:nvSpPr>
        <p:spPr>
          <a:xfrm rot="10800000">
            <a:off x="-5937" y="4110402"/>
            <a:ext cx="4453249" cy="1033097"/>
          </a:xfrm>
          <a:custGeom>
            <a:avLst/>
            <a:gdLst/>
            <a:ahLst/>
            <a:cxnLst/>
            <a:rect l="0" t="0" r="0" b="0"/>
            <a:pathLst>
              <a:path w="4453250" h="1869860" extrusionOk="0">
                <a:moveTo>
                  <a:pt x="4447791" y="1726390"/>
                </a:moveTo>
                <a:lnTo>
                  <a:pt x="4219291" y="1869860"/>
                </a:lnTo>
                <a:lnTo>
                  <a:pt x="3980162" y="1715763"/>
                </a:lnTo>
                <a:lnTo>
                  <a:pt x="3746348" y="1864546"/>
                </a:lnTo>
                <a:lnTo>
                  <a:pt x="3512534" y="1726390"/>
                </a:lnTo>
                <a:lnTo>
                  <a:pt x="3284033" y="1864546"/>
                </a:lnTo>
                <a:lnTo>
                  <a:pt x="3044905" y="1731704"/>
                </a:lnTo>
                <a:lnTo>
                  <a:pt x="2805777" y="1864546"/>
                </a:lnTo>
                <a:lnTo>
                  <a:pt x="2571963" y="1731704"/>
                </a:lnTo>
                <a:lnTo>
                  <a:pt x="2343462" y="1864546"/>
                </a:lnTo>
                <a:lnTo>
                  <a:pt x="2104334" y="1726390"/>
                </a:lnTo>
                <a:lnTo>
                  <a:pt x="1865206" y="1869860"/>
                </a:lnTo>
                <a:lnTo>
                  <a:pt x="1631391" y="1715763"/>
                </a:lnTo>
                <a:lnTo>
                  <a:pt x="1402891" y="1869860"/>
                </a:lnTo>
                <a:lnTo>
                  <a:pt x="1163763" y="1726390"/>
                </a:lnTo>
                <a:lnTo>
                  <a:pt x="935262" y="1869860"/>
                </a:lnTo>
                <a:lnTo>
                  <a:pt x="696134" y="1726390"/>
                </a:lnTo>
                <a:lnTo>
                  <a:pt x="457006" y="1864546"/>
                </a:lnTo>
                <a:lnTo>
                  <a:pt x="217877" y="1726390"/>
                </a:lnTo>
                <a:lnTo>
                  <a:pt x="5" y="1869860"/>
                </a:lnTo>
                <a:cubicBezTo>
                  <a:pt x="3" y="1246574"/>
                  <a:pt x="2" y="623287"/>
                  <a:pt x="0" y="1"/>
                </a:cubicBezTo>
                <a:lnTo>
                  <a:pt x="4453250" y="0"/>
                </a:lnTo>
              </a:path>
            </a:pathLst>
          </a:custGeom>
          <a:solidFill>
            <a:schemeClr val="dk2"/>
          </a:solidFill>
          <a:ln>
            <a:noFill/>
          </a:ln>
        </p:spPr>
        <p:txBody>
          <a:bodyPr lIns="91425" tIns="45700" rIns="91425" bIns="45700" anchor="ctr" anchorCtr="0">
            <a:noAutofit/>
          </a:bodyPr>
          <a:lstStyle/>
          <a:p>
            <a:pPr>
              <a:spcBef>
                <a:spcPts val="0"/>
              </a:spcBef>
              <a:buNone/>
            </a:pPr>
            <a:endParaRPr/>
          </a:p>
        </p:txBody>
      </p:sp>
      <p:cxnSp>
        <p:nvCxnSpPr>
          <p:cNvPr id="73" name="Shape 73"/>
          <p:cNvCxnSpPr/>
          <p:nvPr/>
        </p:nvCxnSpPr>
        <p:spPr>
          <a:xfrm>
            <a:off x="388492" y="4409677"/>
            <a:ext cx="3708599" cy="3600"/>
          </a:xfrm>
          <a:prstGeom prst="straightConnector1">
            <a:avLst/>
          </a:prstGeom>
          <a:noFill/>
          <a:ln w="25400" cap="rnd">
            <a:solidFill>
              <a:schemeClr val="accent2"/>
            </a:solidFill>
            <a:prstDash val="dot"/>
            <a:round/>
            <a:headEnd type="none" w="med" len="med"/>
            <a:tailEnd type="none" w="med" len="med"/>
          </a:ln>
        </p:spPr>
      </p:cxnSp>
      <p:sp>
        <p:nvSpPr>
          <p:cNvPr id="74" name="Shape 74"/>
          <p:cNvSpPr txBox="1">
            <a:spLocks noGrp="1"/>
          </p:cNvSpPr>
          <p:nvPr>
            <p:ph type="body" idx="1"/>
          </p:nvPr>
        </p:nvSpPr>
        <p:spPr>
          <a:xfrm>
            <a:off x="388492" y="4493760"/>
            <a:ext cx="3644400" cy="387599"/>
          </a:xfrm>
          <a:prstGeom prst="rect">
            <a:avLst/>
          </a:prstGeom>
        </p:spPr>
        <p:txBody>
          <a:bodyPr lIns="91425" tIns="91425" rIns="91425" bIns="91425" anchor="t" anchorCtr="0"/>
          <a:lstStyle>
            <a:lvl1pPr>
              <a:spcBef>
                <a:spcPts val="0"/>
              </a:spcBef>
              <a:buClr>
                <a:srgbClr val="FFFFFF"/>
              </a:buClr>
              <a:buSzPct val="100000"/>
              <a:buFont typeface="Times New Roman"/>
              <a:buNone/>
              <a:defRPr sz="1400" i="1">
                <a:solidFill>
                  <a:srgbClr val="FFFFFF"/>
                </a:solidFill>
                <a:latin typeface="Times New Roman"/>
                <a:ea typeface="Times New Roman"/>
                <a:cs typeface="Times New Roman"/>
                <a:sym typeface="Times New Roman"/>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grpSp>
        <p:nvGrpSpPr>
          <p:cNvPr id="5" name="Shape 5"/>
          <p:cNvGrpSpPr/>
          <p:nvPr/>
        </p:nvGrpSpPr>
        <p:grpSpPr>
          <a:xfrm>
            <a:off x="0" y="6209"/>
            <a:ext cx="9144067" cy="5137200"/>
            <a:chOff x="0" y="14677"/>
            <a:chExt cx="9144067" cy="6849600"/>
          </a:xfrm>
        </p:grpSpPr>
        <p:sp>
          <p:nvSpPr>
            <p:cNvPr id="6" name="Shape 6"/>
            <p:cNvSpPr/>
            <p:nvPr/>
          </p:nvSpPr>
          <p:spPr>
            <a:xfrm>
              <a:off x="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7" name="Shape 7"/>
            <p:cNvSpPr/>
            <p:nvPr/>
          </p:nvSpPr>
          <p:spPr>
            <a:xfrm>
              <a:off x="234838"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8" name="Shape 8"/>
            <p:cNvSpPr/>
            <p:nvPr/>
          </p:nvSpPr>
          <p:spPr>
            <a:xfrm>
              <a:off x="46967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9" name="Shape 9"/>
            <p:cNvSpPr/>
            <p:nvPr/>
          </p:nvSpPr>
          <p:spPr>
            <a:xfrm>
              <a:off x="70451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10" name="Shape 10"/>
            <p:cNvSpPr/>
            <p:nvPr/>
          </p:nvSpPr>
          <p:spPr>
            <a:xfrm>
              <a:off x="93935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11" name="Shape 11"/>
            <p:cNvSpPr/>
            <p:nvPr/>
          </p:nvSpPr>
          <p:spPr>
            <a:xfrm>
              <a:off x="117419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12" name="Shape 12"/>
            <p:cNvSpPr/>
            <p:nvPr/>
          </p:nvSpPr>
          <p:spPr>
            <a:xfrm>
              <a:off x="140903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13" name="Shape 13"/>
            <p:cNvSpPr/>
            <p:nvPr/>
          </p:nvSpPr>
          <p:spPr>
            <a:xfrm>
              <a:off x="164387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14" name="Shape 14"/>
            <p:cNvSpPr/>
            <p:nvPr/>
          </p:nvSpPr>
          <p:spPr>
            <a:xfrm>
              <a:off x="187871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15" name="Shape 15"/>
            <p:cNvSpPr/>
            <p:nvPr/>
          </p:nvSpPr>
          <p:spPr>
            <a:xfrm>
              <a:off x="211355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16" name="Shape 16"/>
            <p:cNvSpPr/>
            <p:nvPr/>
          </p:nvSpPr>
          <p:spPr>
            <a:xfrm>
              <a:off x="234839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17" name="Shape 17"/>
            <p:cNvSpPr/>
            <p:nvPr/>
          </p:nvSpPr>
          <p:spPr>
            <a:xfrm>
              <a:off x="2583228"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18" name="Shape 18"/>
            <p:cNvSpPr/>
            <p:nvPr/>
          </p:nvSpPr>
          <p:spPr>
            <a:xfrm>
              <a:off x="281806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19" name="Shape 19"/>
            <p:cNvSpPr/>
            <p:nvPr/>
          </p:nvSpPr>
          <p:spPr>
            <a:xfrm>
              <a:off x="305290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20" name="Shape 20"/>
            <p:cNvSpPr/>
            <p:nvPr/>
          </p:nvSpPr>
          <p:spPr>
            <a:xfrm>
              <a:off x="328774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21" name="Shape 21"/>
            <p:cNvSpPr/>
            <p:nvPr/>
          </p:nvSpPr>
          <p:spPr>
            <a:xfrm>
              <a:off x="352258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22" name="Shape 22"/>
            <p:cNvSpPr/>
            <p:nvPr/>
          </p:nvSpPr>
          <p:spPr>
            <a:xfrm>
              <a:off x="375742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23" name="Shape 23"/>
            <p:cNvSpPr/>
            <p:nvPr/>
          </p:nvSpPr>
          <p:spPr>
            <a:xfrm>
              <a:off x="3992262"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24" name="Shape 24"/>
            <p:cNvSpPr/>
            <p:nvPr/>
          </p:nvSpPr>
          <p:spPr>
            <a:xfrm>
              <a:off x="422710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25" name="Shape 25"/>
            <p:cNvSpPr/>
            <p:nvPr/>
          </p:nvSpPr>
          <p:spPr>
            <a:xfrm>
              <a:off x="446194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26" name="Shape 26"/>
            <p:cNvSpPr/>
            <p:nvPr/>
          </p:nvSpPr>
          <p:spPr>
            <a:xfrm>
              <a:off x="469678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27" name="Shape 27"/>
            <p:cNvSpPr/>
            <p:nvPr/>
          </p:nvSpPr>
          <p:spPr>
            <a:xfrm>
              <a:off x="4931619"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28" name="Shape 28"/>
            <p:cNvSpPr/>
            <p:nvPr/>
          </p:nvSpPr>
          <p:spPr>
            <a:xfrm>
              <a:off x="516645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29" name="Shape 29"/>
            <p:cNvSpPr/>
            <p:nvPr/>
          </p:nvSpPr>
          <p:spPr>
            <a:xfrm>
              <a:off x="540129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30" name="Shape 30"/>
            <p:cNvSpPr/>
            <p:nvPr/>
          </p:nvSpPr>
          <p:spPr>
            <a:xfrm>
              <a:off x="563613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31" name="Shape 31"/>
            <p:cNvSpPr/>
            <p:nvPr/>
          </p:nvSpPr>
          <p:spPr>
            <a:xfrm>
              <a:off x="587097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32" name="Shape 32"/>
            <p:cNvSpPr/>
            <p:nvPr/>
          </p:nvSpPr>
          <p:spPr>
            <a:xfrm>
              <a:off x="6105814"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33" name="Shape 33"/>
            <p:cNvSpPr/>
            <p:nvPr/>
          </p:nvSpPr>
          <p:spPr>
            <a:xfrm>
              <a:off x="634065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34" name="Shape 34"/>
            <p:cNvSpPr/>
            <p:nvPr/>
          </p:nvSpPr>
          <p:spPr>
            <a:xfrm>
              <a:off x="6575492"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35" name="Shape 35"/>
            <p:cNvSpPr/>
            <p:nvPr/>
          </p:nvSpPr>
          <p:spPr>
            <a:xfrm>
              <a:off x="681033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36" name="Shape 36"/>
            <p:cNvSpPr/>
            <p:nvPr/>
          </p:nvSpPr>
          <p:spPr>
            <a:xfrm>
              <a:off x="704517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37" name="Shape 37"/>
            <p:cNvSpPr/>
            <p:nvPr/>
          </p:nvSpPr>
          <p:spPr>
            <a:xfrm>
              <a:off x="7280009"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38" name="Shape 38"/>
            <p:cNvSpPr/>
            <p:nvPr/>
          </p:nvSpPr>
          <p:spPr>
            <a:xfrm>
              <a:off x="751484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39" name="Shape 39"/>
            <p:cNvSpPr/>
            <p:nvPr/>
          </p:nvSpPr>
          <p:spPr>
            <a:xfrm>
              <a:off x="774968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40" name="Shape 40"/>
            <p:cNvSpPr/>
            <p:nvPr/>
          </p:nvSpPr>
          <p:spPr>
            <a:xfrm>
              <a:off x="798452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41" name="Shape 41"/>
            <p:cNvSpPr/>
            <p:nvPr/>
          </p:nvSpPr>
          <p:spPr>
            <a:xfrm>
              <a:off x="8219364"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42" name="Shape 42"/>
            <p:cNvSpPr/>
            <p:nvPr/>
          </p:nvSpPr>
          <p:spPr>
            <a:xfrm>
              <a:off x="845420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43" name="Shape 43"/>
            <p:cNvSpPr/>
            <p:nvPr/>
          </p:nvSpPr>
          <p:spPr>
            <a:xfrm>
              <a:off x="8689042"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44" name="Shape 44"/>
            <p:cNvSpPr/>
            <p:nvPr/>
          </p:nvSpPr>
          <p:spPr>
            <a:xfrm>
              <a:off x="892386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grpSp>
      <p:sp>
        <p:nvSpPr>
          <p:cNvPr id="45" name="Shape 45"/>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algn="ctr">
              <a:spcBef>
                <a:spcPts val="0"/>
              </a:spcBef>
              <a:buClr>
                <a:srgbClr val="FFFFFF"/>
              </a:buClr>
              <a:buSzPct val="100000"/>
              <a:buNone/>
              <a:defRPr sz="4400">
                <a:solidFill>
                  <a:srgbClr val="FFFFFF"/>
                </a:solidFill>
              </a:defRPr>
            </a:lvl1pPr>
            <a:lvl2pPr algn="ctr">
              <a:spcBef>
                <a:spcPts val="0"/>
              </a:spcBef>
              <a:buClr>
                <a:srgbClr val="FFFFFF"/>
              </a:buClr>
              <a:buSzPct val="100000"/>
              <a:buNone/>
              <a:defRPr sz="4400">
                <a:solidFill>
                  <a:srgbClr val="FFFFFF"/>
                </a:solidFill>
              </a:defRPr>
            </a:lvl2pPr>
            <a:lvl3pPr algn="ctr">
              <a:spcBef>
                <a:spcPts val="0"/>
              </a:spcBef>
              <a:buClr>
                <a:srgbClr val="FFFFFF"/>
              </a:buClr>
              <a:buSzPct val="100000"/>
              <a:buNone/>
              <a:defRPr sz="4400">
                <a:solidFill>
                  <a:srgbClr val="FFFFFF"/>
                </a:solidFill>
              </a:defRPr>
            </a:lvl3pPr>
            <a:lvl4pPr algn="ctr">
              <a:spcBef>
                <a:spcPts val="0"/>
              </a:spcBef>
              <a:buClr>
                <a:srgbClr val="FFFFFF"/>
              </a:buClr>
              <a:buSzPct val="100000"/>
              <a:buNone/>
              <a:defRPr sz="4400">
                <a:solidFill>
                  <a:srgbClr val="FFFFFF"/>
                </a:solidFill>
              </a:defRPr>
            </a:lvl4pPr>
            <a:lvl5pPr algn="ctr">
              <a:spcBef>
                <a:spcPts val="0"/>
              </a:spcBef>
              <a:buClr>
                <a:srgbClr val="FFFFFF"/>
              </a:buClr>
              <a:buSzPct val="100000"/>
              <a:buNone/>
              <a:defRPr sz="4400">
                <a:solidFill>
                  <a:srgbClr val="FFFFFF"/>
                </a:solidFill>
              </a:defRPr>
            </a:lvl5pPr>
            <a:lvl6pPr algn="ctr">
              <a:spcBef>
                <a:spcPts val="0"/>
              </a:spcBef>
              <a:buClr>
                <a:srgbClr val="FFFFFF"/>
              </a:buClr>
              <a:buSzPct val="100000"/>
              <a:buNone/>
              <a:defRPr sz="4400">
                <a:solidFill>
                  <a:srgbClr val="FFFFFF"/>
                </a:solidFill>
              </a:defRPr>
            </a:lvl6pPr>
            <a:lvl7pPr algn="ctr">
              <a:spcBef>
                <a:spcPts val="0"/>
              </a:spcBef>
              <a:buClr>
                <a:srgbClr val="FFFFFF"/>
              </a:buClr>
              <a:buSzPct val="100000"/>
              <a:buNone/>
              <a:defRPr sz="4400">
                <a:solidFill>
                  <a:srgbClr val="FFFFFF"/>
                </a:solidFill>
              </a:defRPr>
            </a:lvl7pPr>
            <a:lvl8pPr algn="ctr">
              <a:spcBef>
                <a:spcPts val="0"/>
              </a:spcBef>
              <a:buClr>
                <a:srgbClr val="FFFFFF"/>
              </a:buClr>
              <a:buSzPct val="100000"/>
              <a:buNone/>
              <a:defRPr sz="4400">
                <a:solidFill>
                  <a:srgbClr val="FFFFFF"/>
                </a:solidFill>
              </a:defRPr>
            </a:lvl8pPr>
            <a:lvl9pPr algn="ctr">
              <a:spcBef>
                <a:spcPts val="0"/>
              </a:spcBef>
              <a:buClr>
                <a:srgbClr val="FFFFFF"/>
              </a:buClr>
              <a:buSzPct val="100000"/>
              <a:buNone/>
              <a:defRPr sz="4400">
                <a:solidFill>
                  <a:srgbClr val="FFFFFF"/>
                </a:solidFill>
              </a:defRPr>
            </a:lvl9pPr>
          </a:lstStyle>
          <a:p>
            <a:endParaRPr/>
          </a:p>
        </p:txBody>
      </p:sp>
      <p:sp>
        <p:nvSpPr>
          <p:cNvPr id="46" name="Shape 4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a:spcBef>
                <a:spcPts val="0"/>
              </a:spcBef>
              <a:buClr>
                <a:schemeClr val="dk1"/>
              </a:buClr>
              <a:buSzPct val="100000"/>
              <a:defRPr sz="2000">
                <a:solidFill>
                  <a:schemeClr val="dk1"/>
                </a:solidFill>
              </a:defRPr>
            </a:lvl1pPr>
            <a:lvl2pPr>
              <a:spcBef>
                <a:spcPts val="400"/>
              </a:spcBef>
              <a:buClr>
                <a:schemeClr val="dk1"/>
              </a:buClr>
              <a:buSzPct val="100000"/>
              <a:defRPr sz="2000">
                <a:solidFill>
                  <a:schemeClr val="dk1"/>
                </a:solidFill>
              </a:defRPr>
            </a:lvl2pPr>
            <a:lvl3pPr>
              <a:spcBef>
                <a:spcPts val="400"/>
              </a:spcBef>
              <a:buClr>
                <a:schemeClr val="dk1"/>
              </a:buClr>
              <a:buSzPct val="100000"/>
              <a:defRPr sz="2000">
                <a:solidFill>
                  <a:schemeClr val="dk1"/>
                </a:solidFill>
              </a:defRPr>
            </a:lvl3pPr>
            <a:lvl4pPr>
              <a:spcBef>
                <a:spcPts val="400"/>
              </a:spcBef>
              <a:buClr>
                <a:schemeClr val="dk1"/>
              </a:buClr>
              <a:buSzPct val="100000"/>
              <a:defRPr sz="2000">
                <a:solidFill>
                  <a:schemeClr val="dk1"/>
                </a:solidFill>
              </a:defRPr>
            </a:lvl4pPr>
            <a:lvl5pPr>
              <a:spcBef>
                <a:spcPts val="400"/>
              </a:spcBef>
              <a:buClr>
                <a:schemeClr val="dk1"/>
              </a:buClr>
              <a:buSzPct val="100000"/>
              <a:defRPr sz="2000">
                <a:solidFill>
                  <a:schemeClr val="dk1"/>
                </a:solidFill>
              </a:defRPr>
            </a:lvl5pPr>
            <a:lvl6pPr>
              <a:spcBef>
                <a:spcPts val="400"/>
              </a:spcBef>
              <a:buClr>
                <a:schemeClr val="dk1"/>
              </a:buClr>
              <a:buSzPct val="100000"/>
              <a:defRPr sz="2000">
                <a:solidFill>
                  <a:schemeClr val="dk1"/>
                </a:solidFill>
              </a:defRPr>
            </a:lvl6pPr>
            <a:lvl7pPr>
              <a:spcBef>
                <a:spcPts val="400"/>
              </a:spcBef>
              <a:buClr>
                <a:schemeClr val="dk1"/>
              </a:buClr>
              <a:buSzPct val="100000"/>
              <a:defRPr sz="2000">
                <a:solidFill>
                  <a:schemeClr val="dk1"/>
                </a:solidFill>
              </a:defRPr>
            </a:lvl7pPr>
            <a:lvl8pPr>
              <a:spcBef>
                <a:spcPts val="400"/>
              </a:spcBef>
              <a:buClr>
                <a:schemeClr val="dk1"/>
              </a:buClr>
              <a:buSzPct val="100000"/>
              <a:defRPr sz="2000">
                <a:solidFill>
                  <a:schemeClr val="dk1"/>
                </a:solidFill>
              </a:defRPr>
            </a:lvl8pPr>
            <a:lvl9pPr>
              <a:spcBef>
                <a:spcPts val="400"/>
              </a:spcBef>
              <a:buClr>
                <a:schemeClr val="dk1"/>
              </a:buClr>
              <a:buSzPct val="100000"/>
              <a:defRPr sz="20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ctrTitle"/>
          </p:nvPr>
        </p:nvSpPr>
        <p:spPr>
          <a:xfrm>
            <a:off x="391150" y="1308678"/>
            <a:ext cx="8351399" cy="546900"/>
          </a:xfrm>
          <a:prstGeom prst="rect">
            <a:avLst/>
          </a:prstGeom>
        </p:spPr>
        <p:txBody>
          <a:bodyPr lIns="91425" tIns="91425" rIns="91425" bIns="91425" anchor="ctr" anchorCtr="0">
            <a:noAutofit/>
          </a:bodyPr>
          <a:lstStyle/>
          <a:p>
            <a:pPr lvl="0" rtl="0">
              <a:spcBef>
                <a:spcPts val="0"/>
              </a:spcBef>
              <a:buNone/>
            </a:pPr>
            <a:r>
              <a:rPr lang="en">
                <a:latin typeface="Syncopate"/>
                <a:ea typeface="Syncopate"/>
                <a:cs typeface="Syncopate"/>
                <a:sym typeface="Syncopate"/>
              </a:rPr>
              <a:t>Mentor Training</a:t>
            </a:r>
          </a:p>
        </p:txBody>
      </p:sp>
      <p:sp>
        <p:nvSpPr>
          <p:cNvPr id="78" name="Shape 78"/>
          <p:cNvSpPr txBox="1">
            <a:spLocks noGrp="1"/>
          </p:cNvSpPr>
          <p:nvPr>
            <p:ph type="subTitle" idx="1"/>
          </p:nvPr>
        </p:nvSpPr>
        <p:spPr>
          <a:xfrm>
            <a:off x="403750" y="2315077"/>
            <a:ext cx="8342400" cy="85799"/>
          </a:xfrm>
          <a:prstGeom prst="rect">
            <a:avLst/>
          </a:prstGeom>
        </p:spPr>
        <p:txBody>
          <a:bodyPr lIns="91425" tIns="91425" rIns="91425" bIns="91425" anchor="ctr" anchorCtr="0">
            <a:noAutofit/>
          </a:bodyPr>
          <a:lstStyle/>
          <a:p>
            <a:pPr lvl="0" rtl="0">
              <a:spcBef>
                <a:spcPts val="0"/>
              </a:spcBef>
              <a:buNone/>
            </a:pPr>
            <a:r>
              <a:rPr lang="en">
                <a:latin typeface="Ubuntu"/>
                <a:ea typeface="Ubuntu"/>
                <a:cs typeface="Ubuntu"/>
                <a:sym typeface="Ubuntu"/>
              </a:rPr>
              <a:t>Samantha Lamb, Natalie Sachs, &amp; Sadie Wright</a:t>
            </a:r>
          </a:p>
          <a:p>
            <a:pPr lvl="0" rtl="0">
              <a:spcBef>
                <a:spcPts val="0"/>
              </a:spcBef>
              <a:buNone/>
            </a:pPr>
            <a:r>
              <a:rPr lang="en">
                <a:latin typeface="Ubuntu"/>
                <a:ea typeface="Ubuntu"/>
                <a:cs typeface="Ubuntu"/>
                <a:sym typeface="Ubuntu"/>
              </a:rPr>
              <a:t>Counseling Interns</a:t>
            </a:r>
          </a:p>
        </p:txBody>
      </p:sp>
      <p:pic>
        <p:nvPicPr>
          <p:cNvPr id="79" name="Shape 79"/>
          <p:cNvPicPr preferRelativeResize="0"/>
          <p:nvPr/>
        </p:nvPicPr>
        <p:blipFill>
          <a:blip r:embed="rId3">
            <a:alphaModFix/>
          </a:blip>
          <a:stretch>
            <a:fillRect/>
          </a:stretch>
        </p:blipFill>
        <p:spPr>
          <a:xfrm>
            <a:off x="3463750" y="2965825"/>
            <a:ext cx="2222400" cy="1481600"/>
          </a:xfrm>
          <a:prstGeom prst="rect">
            <a:avLst/>
          </a:prstGeom>
          <a:noFill/>
          <a:ln>
            <a:noFill/>
          </a:ln>
        </p:spPr>
      </p:pic>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355600" rtl="0">
              <a:spcBef>
                <a:spcPts val="0"/>
              </a:spcBef>
              <a:buClr>
                <a:schemeClr val="dk1"/>
              </a:buClr>
              <a:buSzPct val="100000"/>
              <a:buFont typeface="Ubuntu"/>
              <a:buChar char="❖"/>
            </a:pPr>
            <a:r>
              <a:rPr lang="en">
                <a:latin typeface="Ubuntu"/>
                <a:ea typeface="Ubuntu"/>
                <a:cs typeface="Ubuntu"/>
                <a:sym typeface="Ubuntu"/>
              </a:rPr>
              <a:t>Remember your student most likely has different values than you do</a:t>
            </a:r>
          </a:p>
          <a:p>
            <a:pPr marL="914400" lvl="1" indent="-355600" rtl="0">
              <a:spcBef>
                <a:spcPts val="0"/>
              </a:spcBef>
              <a:buClr>
                <a:schemeClr val="dk1"/>
              </a:buClr>
              <a:buSzPct val="100000"/>
              <a:buFont typeface="Ubuntu"/>
              <a:buChar char="➢"/>
            </a:pPr>
            <a:r>
              <a:rPr lang="en">
                <a:latin typeface="Ubuntu"/>
                <a:ea typeface="Ubuntu"/>
                <a:cs typeface="Ubuntu"/>
                <a:sym typeface="Ubuntu"/>
              </a:rPr>
              <a:t>What are the major differences?</a:t>
            </a:r>
          </a:p>
          <a:p>
            <a:pPr marL="914400" lvl="1" indent="-355600" rtl="0">
              <a:spcBef>
                <a:spcPts val="0"/>
              </a:spcBef>
              <a:buClr>
                <a:schemeClr val="dk1"/>
              </a:buClr>
              <a:buSzPct val="100000"/>
              <a:buFont typeface="Ubuntu"/>
              <a:buChar char="➢"/>
            </a:pPr>
            <a:r>
              <a:rPr lang="en">
                <a:latin typeface="Ubuntu"/>
                <a:ea typeface="Ubuntu"/>
                <a:cs typeface="Ubuntu"/>
                <a:sym typeface="Ubuntu"/>
              </a:rPr>
              <a:t>How would you handle a conflict about these differences?</a:t>
            </a:r>
          </a:p>
          <a:p>
            <a:pPr marL="914400" lvl="1" indent="-355600" rtl="0">
              <a:spcBef>
                <a:spcPts val="0"/>
              </a:spcBef>
              <a:buClr>
                <a:schemeClr val="dk1"/>
              </a:buClr>
              <a:buSzPct val="100000"/>
              <a:buFont typeface="Ubuntu"/>
              <a:buChar char="➢"/>
            </a:pPr>
            <a:r>
              <a:rPr lang="en">
                <a:latin typeface="Ubuntu"/>
                <a:ea typeface="Ubuntu"/>
                <a:cs typeface="Ubuntu"/>
                <a:sym typeface="Ubuntu"/>
              </a:rPr>
              <a:t>What are the positive &amp; negative consequences of influencing your mentees values?</a:t>
            </a:r>
          </a:p>
          <a:p>
            <a:pPr lvl="0"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Communication is the key</a:t>
            </a:r>
          </a:p>
          <a:p>
            <a:pPr marL="914400" lvl="1" indent="-355600" rtl="0">
              <a:spcBef>
                <a:spcPts val="0"/>
              </a:spcBef>
              <a:buClr>
                <a:schemeClr val="dk1"/>
              </a:buClr>
              <a:buSzPct val="100000"/>
              <a:buFont typeface="Ubuntu"/>
              <a:buChar char="➢"/>
            </a:pPr>
            <a:r>
              <a:rPr lang="en">
                <a:latin typeface="Ubuntu"/>
                <a:ea typeface="Ubuntu"/>
                <a:cs typeface="Ubuntu"/>
                <a:sym typeface="Ubuntu"/>
              </a:rPr>
              <a:t>Active Listening</a:t>
            </a:r>
          </a:p>
          <a:p>
            <a:pPr marL="914400" lvl="1" indent="-355600" rtl="0">
              <a:spcBef>
                <a:spcPts val="0"/>
              </a:spcBef>
              <a:buClr>
                <a:schemeClr val="dk1"/>
              </a:buClr>
              <a:buSzPct val="100000"/>
              <a:buFont typeface="Ubuntu"/>
              <a:buChar char="➢"/>
            </a:pPr>
            <a:r>
              <a:rPr lang="en">
                <a:latin typeface="Ubuntu"/>
                <a:ea typeface="Ubuntu"/>
                <a:cs typeface="Ubuntu"/>
                <a:sym typeface="Ubuntu"/>
              </a:rPr>
              <a:t>Open Ended Questions</a:t>
            </a:r>
          </a:p>
          <a:p>
            <a:pPr marL="914400" lvl="1" indent="-355600" rtl="0">
              <a:spcBef>
                <a:spcPts val="0"/>
              </a:spcBef>
              <a:buClr>
                <a:schemeClr val="dk1"/>
              </a:buClr>
              <a:buSzPct val="100000"/>
              <a:buFont typeface="Ubuntu"/>
              <a:buChar char="➢"/>
            </a:pPr>
            <a:r>
              <a:rPr lang="en">
                <a:latin typeface="Ubuntu"/>
                <a:ea typeface="Ubuntu"/>
                <a:cs typeface="Ubuntu"/>
                <a:sym typeface="Ubuntu"/>
              </a:rPr>
              <a:t>Openness to learn </a:t>
            </a:r>
          </a:p>
          <a:p>
            <a:pPr marL="914400" lvl="1" indent="-355600">
              <a:spcBef>
                <a:spcPts val="0"/>
              </a:spcBef>
              <a:buClr>
                <a:schemeClr val="dk1"/>
              </a:buClr>
              <a:buSzPct val="100000"/>
              <a:buFont typeface="Ubuntu"/>
              <a:buChar char="➢"/>
            </a:pPr>
            <a:r>
              <a:rPr lang="en">
                <a:latin typeface="Ubuntu"/>
                <a:ea typeface="Ubuntu"/>
                <a:cs typeface="Ubuntu"/>
                <a:sym typeface="Ubuntu"/>
              </a:rPr>
              <a:t>Non-judgmental Attitude</a:t>
            </a:r>
          </a:p>
        </p:txBody>
      </p:sp>
      <p:sp>
        <p:nvSpPr>
          <p:cNvPr id="142" name="Shape 142"/>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r>
              <a:rPr lang="en" sz="3000">
                <a:latin typeface="Syncopate"/>
                <a:ea typeface="Syncopate"/>
                <a:cs typeface="Syncopate"/>
                <a:sym typeface="Syncopate"/>
              </a:rPr>
              <a:t>Understanding Differences</a:t>
            </a:r>
          </a:p>
        </p:txBody>
      </p:sp>
      <p:pic>
        <p:nvPicPr>
          <p:cNvPr id="143" name="Shape 143"/>
          <p:cNvPicPr preferRelativeResize="0"/>
          <p:nvPr/>
        </p:nvPicPr>
        <p:blipFill>
          <a:blip r:embed="rId3">
            <a:alphaModFix/>
          </a:blip>
          <a:stretch>
            <a:fillRect/>
          </a:stretch>
        </p:blipFill>
        <p:spPr>
          <a:xfrm>
            <a:off x="6410325" y="3401700"/>
            <a:ext cx="2276475" cy="1428750"/>
          </a:xfrm>
          <a:prstGeom prst="rect">
            <a:avLst/>
          </a:prstGeom>
          <a:noFill/>
          <a:ln>
            <a:noFill/>
          </a:ln>
        </p:spPr>
      </p:pic>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lvl="0">
              <a:spcBef>
                <a:spcPts val="0"/>
              </a:spcBef>
              <a:buNone/>
            </a:pPr>
            <a:endParaRPr>
              <a:latin typeface="Ubuntu"/>
              <a:ea typeface="Ubuntu"/>
              <a:cs typeface="Ubuntu"/>
              <a:sym typeface="Ubuntu"/>
            </a:endParaRPr>
          </a:p>
        </p:txBody>
      </p:sp>
      <p:sp>
        <p:nvSpPr>
          <p:cNvPr id="149" name="Shape 149"/>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r>
              <a:rPr lang="en" sz="3000">
                <a:latin typeface="Syncopate"/>
                <a:ea typeface="Syncopate"/>
                <a:cs typeface="Syncopate"/>
                <a:sym typeface="Syncopate"/>
              </a:rPr>
              <a:t>possible Roadblocks</a:t>
            </a:r>
          </a:p>
        </p:txBody>
      </p:sp>
      <p:pic>
        <p:nvPicPr>
          <p:cNvPr id="150" name="Shape 150"/>
          <p:cNvPicPr preferRelativeResize="0"/>
          <p:nvPr/>
        </p:nvPicPr>
        <p:blipFill>
          <a:blip r:embed="rId3">
            <a:alphaModFix/>
          </a:blip>
          <a:stretch>
            <a:fillRect/>
          </a:stretch>
        </p:blipFill>
        <p:spPr>
          <a:xfrm rot="5400000">
            <a:off x="6334475" y="2436150"/>
            <a:ext cx="3588324" cy="1116325"/>
          </a:xfrm>
          <a:prstGeom prst="rect">
            <a:avLst/>
          </a:prstGeom>
          <a:noFill/>
          <a:ln>
            <a:noFill/>
          </a:ln>
        </p:spPr>
      </p:pic>
      <p:pic>
        <p:nvPicPr>
          <p:cNvPr id="151" name="Shape 151"/>
          <p:cNvPicPr preferRelativeResize="0"/>
          <p:nvPr/>
        </p:nvPicPr>
        <p:blipFill>
          <a:blip r:embed="rId4">
            <a:alphaModFix/>
          </a:blip>
          <a:stretch>
            <a:fillRect/>
          </a:stretch>
        </p:blipFill>
        <p:spPr>
          <a:xfrm>
            <a:off x="402552" y="1200150"/>
            <a:ext cx="6744901" cy="3630300"/>
          </a:xfrm>
          <a:prstGeom prst="rect">
            <a:avLst/>
          </a:prstGeom>
          <a:noFill/>
          <a:ln>
            <a:noFill/>
          </a:ln>
        </p:spPr>
      </p:pic>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355600" rtl="0">
              <a:spcBef>
                <a:spcPts val="0"/>
              </a:spcBef>
              <a:buClr>
                <a:schemeClr val="dk1"/>
              </a:buClr>
              <a:buSzPct val="100000"/>
              <a:buFont typeface="Ubuntu"/>
              <a:buChar char="❖"/>
            </a:pPr>
            <a:r>
              <a:rPr lang="en">
                <a:latin typeface="Ubuntu"/>
                <a:ea typeface="Ubuntu"/>
                <a:cs typeface="Ubuntu"/>
                <a:sym typeface="Ubuntu"/>
              </a:rPr>
              <a:t>Scheduling a definite time to meet each week</a:t>
            </a:r>
          </a:p>
          <a:p>
            <a:pPr lvl="0"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Attending the scheduled meeting</a:t>
            </a:r>
          </a:p>
          <a:p>
            <a:pPr lvl="0"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Contacting each other on a regular basis</a:t>
            </a:r>
          </a:p>
          <a:p>
            <a:pPr lvl="0"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Following through on goals and responsibilities</a:t>
            </a:r>
          </a:p>
          <a:p>
            <a:pPr rtl="0">
              <a:spcBef>
                <a:spcPts val="0"/>
              </a:spcBef>
              <a:buNone/>
            </a:pPr>
            <a:endParaRPr>
              <a:latin typeface="Ubuntu"/>
              <a:ea typeface="Ubuntu"/>
              <a:cs typeface="Ubuntu"/>
              <a:sym typeface="Ubuntu"/>
            </a:endParaRPr>
          </a:p>
          <a:p>
            <a:pPr marL="457200" lvl="0" indent="-355600">
              <a:spcBef>
                <a:spcPts val="0"/>
              </a:spcBef>
              <a:buClr>
                <a:schemeClr val="dk1"/>
              </a:buClr>
              <a:buSzPct val="100000"/>
              <a:buFont typeface="Ubuntu"/>
              <a:buChar char="❖"/>
            </a:pPr>
            <a:r>
              <a:rPr lang="en">
                <a:latin typeface="Ubuntu"/>
                <a:ea typeface="Ubuntu"/>
                <a:cs typeface="Ubuntu"/>
                <a:sym typeface="Ubuntu"/>
              </a:rPr>
              <a:t>Be respectful and considerate</a:t>
            </a:r>
          </a:p>
        </p:txBody>
      </p:sp>
      <p:sp>
        <p:nvSpPr>
          <p:cNvPr id="157" name="Shape 157"/>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r>
              <a:rPr lang="en">
                <a:latin typeface="Syncopate"/>
                <a:ea typeface="Syncopate"/>
                <a:cs typeface="Syncopate"/>
                <a:sym typeface="Syncopate"/>
              </a:rPr>
              <a:t>Responsibilities</a:t>
            </a:r>
          </a:p>
        </p:txBody>
      </p:sp>
      <p:pic>
        <p:nvPicPr>
          <p:cNvPr id="158" name="Shape 158"/>
          <p:cNvPicPr preferRelativeResize="0"/>
          <p:nvPr/>
        </p:nvPicPr>
        <p:blipFill>
          <a:blip r:embed="rId3">
            <a:alphaModFix/>
          </a:blip>
          <a:stretch>
            <a:fillRect/>
          </a:stretch>
        </p:blipFill>
        <p:spPr>
          <a:xfrm>
            <a:off x="6344675" y="3393725"/>
            <a:ext cx="2714625" cy="1685925"/>
          </a:xfrm>
          <a:prstGeom prst="rect">
            <a:avLst/>
          </a:prstGeom>
          <a:noFill/>
          <a:ln>
            <a:noFill/>
          </a:ln>
        </p:spPr>
      </p:pic>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457200" y="1200150"/>
            <a:ext cx="8229600" cy="3864600"/>
          </a:xfrm>
          <a:prstGeom prst="rect">
            <a:avLst/>
          </a:prstGeom>
        </p:spPr>
        <p:txBody>
          <a:bodyPr lIns="91425" tIns="91425" rIns="91425" bIns="91425" anchor="t" anchorCtr="0">
            <a:noAutofit/>
          </a:bodyPr>
          <a:lstStyle/>
          <a:p>
            <a:pPr marL="457200" lvl="0" indent="-355600" rtl="0">
              <a:spcBef>
                <a:spcPts val="0"/>
              </a:spcBef>
              <a:buClr>
                <a:schemeClr val="dk1"/>
              </a:buClr>
              <a:buSzPct val="100000"/>
              <a:buFont typeface="Ubuntu"/>
              <a:buChar char="❖"/>
            </a:pPr>
            <a:r>
              <a:rPr lang="en">
                <a:latin typeface="Ubuntu"/>
                <a:ea typeface="Ubuntu"/>
                <a:cs typeface="Ubuntu"/>
                <a:sym typeface="Ubuntu"/>
              </a:rPr>
              <a:t>Weekly check in</a:t>
            </a:r>
          </a:p>
          <a:p>
            <a:pPr lvl="0"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Journaling</a:t>
            </a:r>
          </a:p>
          <a:p>
            <a:pPr lvl="0"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Collaborate with other mentors</a:t>
            </a:r>
          </a:p>
          <a:p>
            <a:pPr marL="914400" lvl="1" indent="-355600" rtl="0">
              <a:spcBef>
                <a:spcPts val="0"/>
              </a:spcBef>
              <a:buClr>
                <a:schemeClr val="dk1"/>
              </a:buClr>
              <a:buSzPct val="100000"/>
              <a:buFont typeface="Ubuntu"/>
              <a:buChar char="➢"/>
            </a:pPr>
            <a:r>
              <a:rPr lang="en">
                <a:latin typeface="Ubuntu"/>
                <a:ea typeface="Ubuntu"/>
                <a:cs typeface="Ubuntu"/>
                <a:sym typeface="Ubuntu"/>
              </a:rPr>
              <a:t>Find out what is working and what could be improved</a:t>
            </a:r>
          </a:p>
          <a:p>
            <a:pPr marL="457200" lvl="0" indent="0"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Find out what the student likes and use that as motivation</a:t>
            </a:r>
          </a:p>
          <a:p>
            <a:pPr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Let them tell you what they need!</a:t>
            </a:r>
          </a:p>
          <a:p>
            <a:pPr rtl="0">
              <a:spcBef>
                <a:spcPts val="0"/>
              </a:spcBef>
              <a:buNone/>
            </a:pPr>
            <a:endParaRPr>
              <a:latin typeface="Ubuntu"/>
              <a:ea typeface="Ubuntu"/>
              <a:cs typeface="Ubuntu"/>
              <a:sym typeface="Ubuntu"/>
            </a:endParaRPr>
          </a:p>
          <a:p>
            <a:pPr marL="457200" lvl="0" indent="-355600">
              <a:spcBef>
                <a:spcPts val="0"/>
              </a:spcBef>
              <a:buClr>
                <a:schemeClr val="dk1"/>
              </a:buClr>
              <a:buSzPct val="100000"/>
              <a:buFont typeface="Ubuntu"/>
              <a:buChar char="❖"/>
            </a:pPr>
            <a:r>
              <a:rPr lang="en">
                <a:latin typeface="Ubuntu"/>
                <a:ea typeface="Ubuntu"/>
                <a:cs typeface="Ubuntu"/>
                <a:sym typeface="Ubuntu"/>
              </a:rPr>
              <a:t>It’s okay to not always be an expert</a:t>
            </a:r>
          </a:p>
        </p:txBody>
      </p:sp>
      <p:sp>
        <p:nvSpPr>
          <p:cNvPr id="164" name="Shape 164"/>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r>
              <a:rPr lang="en" sz="3000">
                <a:latin typeface="Syncopate"/>
                <a:ea typeface="Syncopate"/>
                <a:cs typeface="Syncopate"/>
                <a:sym typeface="Syncopate"/>
              </a:rPr>
              <a:t>Suggestions for Mentors</a:t>
            </a:r>
          </a:p>
        </p:txBody>
      </p:sp>
      <p:pic>
        <p:nvPicPr>
          <p:cNvPr id="165" name="Shape 165"/>
          <p:cNvPicPr preferRelativeResize="0"/>
          <p:nvPr/>
        </p:nvPicPr>
        <p:blipFill>
          <a:blip r:embed="rId3">
            <a:alphaModFix/>
          </a:blip>
          <a:stretch>
            <a:fillRect/>
          </a:stretch>
        </p:blipFill>
        <p:spPr>
          <a:xfrm>
            <a:off x="6559600" y="1200150"/>
            <a:ext cx="2284549" cy="1544200"/>
          </a:xfrm>
          <a:prstGeom prst="rect">
            <a:avLst/>
          </a:prstGeom>
          <a:noFill/>
          <a:ln>
            <a:noFill/>
          </a:ln>
        </p:spPr>
      </p:pic>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355600" rtl="0">
              <a:spcBef>
                <a:spcPts val="0"/>
              </a:spcBef>
              <a:buClr>
                <a:schemeClr val="dk1"/>
              </a:buClr>
              <a:buSzPct val="100000"/>
              <a:buFont typeface="Ubuntu"/>
              <a:buChar char="❖"/>
            </a:pPr>
            <a:r>
              <a:rPr lang="en">
                <a:latin typeface="Ubuntu"/>
                <a:ea typeface="Ubuntu"/>
                <a:cs typeface="Ubuntu"/>
                <a:sym typeface="Ubuntu"/>
              </a:rPr>
              <a:t>Exchange more information</a:t>
            </a:r>
          </a:p>
          <a:p>
            <a:pPr lvl="0"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Practice active listening</a:t>
            </a:r>
          </a:p>
          <a:p>
            <a:pPr lvl="0"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Agree upon set goal(s)</a:t>
            </a:r>
          </a:p>
          <a:p>
            <a:pPr marL="914400" lvl="1" indent="-355600" rtl="0">
              <a:spcBef>
                <a:spcPts val="0"/>
              </a:spcBef>
              <a:buClr>
                <a:schemeClr val="dk1"/>
              </a:buClr>
              <a:buSzPct val="100000"/>
              <a:buFont typeface="Ubuntu"/>
              <a:buChar char="➢"/>
            </a:pPr>
            <a:r>
              <a:rPr lang="en">
                <a:latin typeface="Ubuntu"/>
                <a:ea typeface="Ubuntu"/>
                <a:cs typeface="Ubuntu"/>
                <a:sym typeface="Ubuntu"/>
              </a:rPr>
              <a:t>write them down</a:t>
            </a:r>
          </a:p>
          <a:p>
            <a:pPr marL="914400" lvl="1" indent="-355600" rtl="0">
              <a:spcBef>
                <a:spcPts val="0"/>
              </a:spcBef>
              <a:buClr>
                <a:schemeClr val="dk1"/>
              </a:buClr>
              <a:buSzPct val="100000"/>
              <a:buFont typeface="Ubuntu"/>
              <a:buChar char="➢"/>
            </a:pPr>
            <a:r>
              <a:rPr lang="en">
                <a:latin typeface="Ubuntu"/>
                <a:ea typeface="Ubuntu"/>
                <a:cs typeface="Ubuntu"/>
                <a:sym typeface="Ubuntu"/>
              </a:rPr>
              <a:t>discuss them</a:t>
            </a:r>
          </a:p>
          <a:p>
            <a:pPr marL="457200" lvl="0" indent="0"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Positive reinforcement</a:t>
            </a:r>
          </a:p>
          <a:p>
            <a:pPr marL="914400" lvl="1" indent="-355600" rtl="0">
              <a:spcBef>
                <a:spcPts val="0"/>
              </a:spcBef>
              <a:buClr>
                <a:schemeClr val="dk1"/>
              </a:buClr>
              <a:buSzPct val="100000"/>
              <a:buFont typeface="Ubuntu"/>
              <a:buChar char="➢"/>
            </a:pPr>
            <a:r>
              <a:rPr lang="en">
                <a:latin typeface="Ubuntu"/>
                <a:ea typeface="Ubuntu"/>
                <a:cs typeface="Ubuntu"/>
                <a:sym typeface="Ubuntu"/>
              </a:rPr>
              <a:t>time, efforts, insights, etc.</a:t>
            </a:r>
          </a:p>
        </p:txBody>
      </p:sp>
      <p:sp>
        <p:nvSpPr>
          <p:cNvPr id="171" name="Shape 171"/>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r>
              <a:rPr lang="en" sz="3000">
                <a:latin typeface="Syncopate"/>
                <a:ea typeface="Syncopate"/>
                <a:cs typeface="Syncopate"/>
                <a:sym typeface="Syncopate"/>
              </a:rPr>
              <a:t>Stage 2: Exchanging information &amp; setting goals</a:t>
            </a:r>
          </a:p>
        </p:txBody>
      </p:sp>
      <p:pic>
        <p:nvPicPr>
          <p:cNvPr id="172" name="Shape 172"/>
          <p:cNvPicPr preferRelativeResize="0"/>
          <p:nvPr/>
        </p:nvPicPr>
        <p:blipFill>
          <a:blip r:embed="rId3">
            <a:alphaModFix/>
          </a:blip>
          <a:stretch>
            <a:fillRect/>
          </a:stretch>
        </p:blipFill>
        <p:spPr>
          <a:xfrm>
            <a:off x="5334825" y="2351825"/>
            <a:ext cx="3351974" cy="2478625"/>
          </a:xfrm>
          <a:prstGeom prst="rect">
            <a:avLst/>
          </a:prstGeom>
          <a:noFill/>
          <a:ln>
            <a:noFill/>
          </a:ln>
        </p:spPr>
      </p:pic>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533400" rtl="0">
              <a:spcBef>
                <a:spcPts val="0"/>
              </a:spcBef>
              <a:buClr>
                <a:schemeClr val="dk1"/>
              </a:buClr>
              <a:buSzPct val="100000"/>
              <a:buFont typeface="Ubuntu"/>
              <a:buChar char="❖"/>
            </a:pPr>
            <a:r>
              <a:rPr lang="en" sz="4800">
                <a:latin typeface="Ubuntu"/>
                <a:ea typeface="Ubuntu"/>
                <a:cs typeface="Ubuntu"/>
                <a:sym typeface="Ubuntu"/>
              </a:rPr>
              <a:t>Specific </a:t>
            </a:r>
          </a:p>
          <a:p>
            <a:pPr marL="457200" lvl="0" indent="-533400" rtl="0">
              <a:spcBef>
                <a:spcPts val="0"/>
              </a:spcBef>
              <a:buClr>
                <a:schemeClr val="dk1"/>
              </a:buClr>
              <a:buSzPct val="100000"/>
              <a:buFont typeface="Ubuntu"/>
              <a:buChar char="❖"/>
            </a:pPr>
            <a:r>
              <a:rPr lang="en" sz="4800">
                <a:latin typeface="Ubuntu"/>
                <a:ea typeface="Ubuntu"/>
                <a:cs typeface="Ubuntu"/>
                <a:sym typeface="Ubuntu"/>
              </a:rPr>
              <a:t>Measureable </a:t>
            </a:r>
          </a:p>
          <a:p>
            <a:pPr marL="457200" lvl="0" indent="-533400" rtl="0">
              <a:spcBef>
                <a:spcPts val="0"/>
              </a:spcBef>
              <a:buClr>
                <a:schemeClr val="dk1"/>
              </a:buClr>
              <a:buSzPct val="100000"/>
              <a:buFont typeface="Ubuntu"/>
              <a:buChar char="❖"/>
            </a:pPr>
            <a:r>
              <a:rPr lang="en" sz="4800">
                <a:latin typeface="Ubuntu"/>
                <a:ea typeface="Ubuntu"/>
                <a:cs typeface="Ubuntu"/>
                <a:sym typeface="Ubuntu"/>
              </a:rPr>
              <a:t>Achievable </a:t>
            </a:r>
          </a:p>
          <a:p>
            <a:pPr marL="457200" lvl="0" indent="-533400" rtl="0">
              <a:spcBef>
                <a:spcPts val="0"/>
              </a:spcBef>
              <a:buClr>
                <a:schemeClr val="dk1"/>
              </a:buClr>
              <a:buSzPct val="100000"/>
              <a:buFont typeface="Ubuntu"/>
              <a:buChar char="❖"/>
            </a:pPr>
            <a:r>
              <a:rPr lang="en" sz="4800">
                <a:latin typeface="Ubuntu"/>
                <a:ea typeface="Ubuntu"/>
                <a:cs typeface="Ubuntu"/>
                <a:sym typeface="Ubuntu"/>
              </a:rPr>
              <a:t>Realistic</a:t>
            </a:r>
          </a:p>
          <a:p>
            <a:pPr marL="457200" lvl="0" indent="-533400">
              <a:spcBef>
                <a:spcPts val="0"/>
              </a:spcBef>
              <a:buClr>
                <a:schemeClr val="dk1"/>
              </a:buClr>
              <a:buSzPct val="100000"/>
              <a:buFont typeface="Ubuntu"/>
              <a:buChar char="❖"/>
            </a:pPr>
            <a:r>
              <a:rPr lang="en" sz="4800">
                <a:latin typeface="Ubuntu"/>
                <a:ea typeface="Ubuntu"/>
                <a:cs typeface="Ubuntu"/>
                <a:sym typeface="Ubuntu"/>
              </a:rPr>
              <a:t>Time specific </a:t>
            </a:r>
          </a:p>
        </p:txBody>
      </p:sp>
      <p:sp>
        <p:nvSpPr>
          <p:cNvPr id="178" name="Shape 178"/>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r>
              <a:rPr lang="en">
                <a:latin typeface="Syncopate"/>
                <a:ea typeface="Syncopate"/>
                <a:cs typeface="Syncopate"/>
                <a:sym typeface="Syncopate"/>
              </a:rPr>
              <a:t>SMART Goals</a:t>
            </a:r>
          </a:p>
        </p:txBody>
      </p:sp>
      <p:pic>
        <p:nvPicPr>
          <p:cNvPr id="179" name="Shape 179"/>
          <p:cNvPicPr preferRelativeResize="0"/>
          <p:nvPr/>
        </p:nvPicPr>
        <p:blipFill>
          <a:blip r:embed="rId3">
            <a:alphaModFix/>
          </a:blip>
          <a:stretch>
            <a:fillRect/>
          </a:stretch>
        </p:blipFill>
        <p:spPr>
          <a:xfrm>
            <a:off x="5922549" y="1139037"/>
            <a:ext cx="2764247" cy="3752525"/>
          </a:xfrm>
          <a:prstGeom prst="rect">
            <a:avLst/>
          </a:prstGeom>
          <a:noFill/>
          <a:ln>
            <a:noFill/>
          </a:ln>
        </p:spPr>
      </p:pic>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355600" rtl="0">
              <a:spcBef>
                <a:spcPts val="0"/>
              </a:spcBef>
              <a:buClr>
                <a:schemeClr val="dk1"/>
              </a:buClr>
              <a:buSzPct val="100000"/>
              <a:buFont typeface="Ubuntu"/>
              <a:buChar char="❖"/>
            </a:pPr>
            <a:r>
              <a:rPr lang="en">
                <a:latin typeface="Ubuntu"/>
                <a:ea typeface="Ubuntu"/>
                <a:cs typeface="Ubuntu"/>
                <a:sym typeface="Ubuntu"/>
              </a:rPr>
              <a:t>How do you feel about this?</a:t>
            </a:r>
          </a:p>
          <a:p>
            <a:pPr marL="457200" lvl="0" indent="-355600" rtl="0">
              <a:spcBef>
                <a:spcPts val="0"/>
              </a:spcBef>
              <a:buClr>
                <a:schemeClr val="dk1"/>
              </a:buClr>
              <a:buSzPct val="100000"/>
              <a:buFont typeface="Ubuntu"/>
              <a:buChar char="❖"/>
            </a:pPr>
            <a:r>
              <a:rPr lang="en">
                <a:latin typeface="Ubuntu"/>
                <a:ea typeface="Ubuntu"/>
                <a:cs typeface="Ubuntu"/>
                <a:sym typeface="Ubuntu"/>
              </a:rPr>
              <a:t>What would happen if you did…?</a:t>
            </a:r>
          </a:p>
          <a:p>
            <a:pPr marL="457200" lvl="0" indent="-355600" rtl="0">
              <a:spcBef>
                <a:spcPts val="0"/>
              </a:spcBef>
              <a:buClr>
                <a:schemeClr val="dk1"/>
              </a:buClr>
              <a:buSzPct val="100000"/>
              <a:buFont typeface="Ubuntu"/>
              <a:buChar char="❖"/>
            </a:pPr>
            <a:r>
              <a:rPr lang="en">
                <a:latin typeface="Ubuntu"/>
                <a:ea typeface="Ubuntu"/>
                <a:cs typeface="Ubuntu"/>
                <a:sym typeface="Ubuntu"/>
              </a:rPr>
              <a:t>How would you like this to work out?</a:t>
            </a:r>
          </a:p>
          <a:p>
            <a:pPr marL="457200" lvl="0" indent="-355600" rtl="0">
              <a:spcBef>
                <a:spcPts val="0"/>
              </a:spcBef>
              <a:buClr>
                <a:schemeClr val="dk1"/>
              </a:buClr>
              <a:buSzPct val="100000"/>
              <a:buFont typeface="Ubuntu"/>
              <a:buChar char="❖"/>
            </a:pPr>
            <a:r>
              <a:rPr lang="en">
                <a:latin typeface="Ubuntu"/>
                <a:ea typeface="Ubuntu"/>
                <a:cs typeface="Ubuntu"/>
                <a:sym typeface="Ubuntu"/>
              </a:rPr>
              <a:t>How will the results of this decision affect you and others?</a:t>
            </a:r>
          </a:p>
          <a:p>
            <a:pPr marL="457200" lvl="0" indent="-355600" rtl="0">
              <a:spcBef>
                <a:spcPts val="0"/>
              </a:spcBef>
              <a:buClr>
                <a:schemeClr val="dk1"/>
              </a:buClr>
              <a:buSzPct val="100000"/>
              <a:buFont typeface="Ubuntu"/>
              <a:buChar char="❖"/>
            </a:pPr>
            <a:r>
              <a:rPr lang="en">
                <a:latin typeface="Ubuntu"/>
                <a:ea typeface="Ubuntu"/>
                <a:cs typeface="Ubuntu"/>
                <a:sym typeface="Ubuntu"/>
              </a:rPr>
              <a:t>Is that the effect that you want?</a:t>
            </a:r>
          </a:p>
          <a:p>
            <a:pPr marL="457200" lvl="0" indent="-355600" rtl="0">
              <a:spcBef>
                <a:spcPts val="0"/>
              </a:spcBef>
              <a:buClr>
                <a:schemeClr val="dk1"/>
              </a:buClr>
              <a:buSzPct val="100000"/>
              <a:buFont typeface="Ubuntu"/>
              <a:buChar char="❖"/>
            </a:pPr>
            <a:r>
              <a:rPr lang="en">
                <a:latin typeface="Ubuntu"/>
                <a:ea typeface="Ubuntu"/>
                <a:cs typeface="Ubuntu"/>
                <a:sym typeface="Ubuntu"/>
              </a:rPr>
              <a:t>Would it help to get more information?</a:t>
            </a:r>
          </a:p>
          <a:p>
            <a:pPr marL="457200" lvl="0" indent="-355600" rtl="0">
              <a:spcBef>
                <a:spcPts val="0"/>
              </a:spcBef>
              <a:buClr>
                <a:schemeClr val="dk1"/>
              </a:buClr>
              <a:buSzPct val="100000"/>
              <a:buFont typeface="Ubuntu"/>
              <a:buChar char="❖"/>
            </a:pPr>
            <a:r>
              <a:rPr lang="en">
                <a:latin typeface="Ubuntu"/>
                <a:ea typeface="Ubuntu"/>
                <a:cs typeface="Ubuntu"/>
                <a:sym typeface="Ubuntu"/>
              </a:rPr>
              <a:t>Have you ever been in a similar situation? What did you do?</a:t>
            </a:r>
          </a:p>
          <a:p>
            <a:pPr marL="457200" lvl="0" indent="-355600" rtl="0">
              <a:spcBef>
                <a:spcPts val="0"/>
              </a:spcBef>
              <a:buClr>
                <a:schemeClr val="dk1"/>
              </a:buClr>
              <a:buSzPct val="100000"/>
              <a:buFont typeface="Ubuntu"/>
              <a:buChar char="❖"/>
            </a:pPr>
            <a:r>
              <a:rPr lang="en">
                <a:latin typeface="Ubuntu"/>
                <a:ea typeface="Ubuntu"/>
                <a:cs typeface="Ubuntu"/>
                <a:sym typeface="Ubuntu"/>
              </a:rPr>
              <a:t>How did it turn out?</a:t>
            </a:r>
          </a:p>
          <a:p>
            <a:pPr>
              <a:spcBef>
                <a:spcPts val="0"/>
              </a:spcBef>
              <a:buNone/>
            </a:pPr>
            <a:endParaRPr>
              <a:latin typeface="Ubuntu"/>
              <a:ea typeface="Ubuntu"/>
              <a:cs typeface="Ubuntu"/>
              <a:sym typeface="Ubuntu"/>
            </a:endParaRPr>
          </a:p>
        </p:txBody>
      </p:sp>
      <p:sp>
        <p:nvSpPr>
          <p:cNvPr id="185" name="Shape 185"/>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r>
              <a:rPr lang="en" sz="3600">
                <a:latin typeface="Syncopate"/>
                <a:ea typeface="Syncopate"/>
                <a:cs typeface="Syncopate"/>
                <a:sym typeface="Syncopate"/>
              </a:rPr>
              <a:t>Suggested questions</a:t>
            </a:r>
          </a:p>
        </p:txBody>
      </p:sp>
      <p:pic>
        <p:nvPicPr>
          <p:cNvPr id="186" name="Shape 186"/>
          <p:cNvPicPr preferRelativeResize="0"/>
          <p:nvPr/>
        </p:nvPicPr>
        <p:blipFill>
          <a:blip r:embed="rId3">
            <a:alphaModFix/>
          </a:blip>
          <a:stretch>
            <a:fillRect/>
          </a:stretch>
        </p:blipFill>
        <p:spPr>
          <a:xfrm>
            <a:off x="6909875" y="3497750"/>
            <a:ext cx="1776925" cy="1332699"/>
          </a:xfrm>
          <a:prstGeom prst="rect">
            <a:avLst/>
          </a:prstGeom>
          <a:noFill/>
          <a:ln>
            <a:noFill/>
          </a:ln>
        </p:spPr>
      </p:pic>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355600" rtl="0">
              <a:spcBef>
                <a:spcPts val="0"/>
              </a:spcBef>
              <a:buClr>
                <a:schemeClr val="dk1"/>
              </a:buClr>
              <a:buSzPct val="100000"/>
              <a:buFont typeface="Ubuntu"/>
              <a:buChar char="❖"/>
            </a:pPr>
            <a:r>
              <a:rPr lang="en">
                <a:latin typeface="Ubuntu"/>
                <a:ea typeface="Ubuntu"/>
                <a:cs typeface="Ubuntu"/>
                <a:sym typeface="Ubuntu"/>
              </a:rPr>
              <a:t>Typically the longest stage</a:t>
            </a:r>
          </a:p>
          <a:p>
            <a:pPr lvl="0"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Work on achieving goals through conversation, written materials, learning &amp; development activities, outside resources, etc. </a:t>
            </a:r>
          </a:p>
          <a:p>
            <a:pPr lvl="0"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Openness &amp; trust, meaningful discussion, </a:t>
            </a:r>
          </a:p>
          <a:p>
            <a:pPr indent="457200" rtl="0">
              <a:spcBef>
                <a:spcPts val="0"/>
              </a:spcBef>
              <a:buNone/>
            </a:pPr>
            <a:r>
              <a:rPr lang="en">
                <a:latin typeface="Ubuntu"/>
                <a:ea typeface="Ubuntu"/>
                <a:cs typeface="Ubuntu"/>
                <a:sym typeface="Ubuntu"/>
              </a:rPr>
              <a:t>application of new insights/approaches, </a:t>
            </a:r>
          </a:p>
          <a:p>
            <a:pPr lvl="0" indent="457200" rtl="0">
              <a:spcBef>
                <a:spcPts val="0"/>
              </a:spcBef>
              <a:buNone/>
            </a:pPr>
            <a:r>
              <a:rPr lang="en">
                <a:latin typeface="Ubuntu"/>
                <a:ea typeface="Ubuntu"/>
                <a:cs typeface="Ubuntu"/>
                <a:sym typeface="Ubuntu"/>
              </a:rPr>
              <a:t>and ongoing support</a:t>
            </a:r>
          </a:p>
          <a:p>
            <a:pPr lvl="0">
              <a:spcBef>
                <a:spcPts val="0"/>
              </a:spcBef>
              <a:buNone/>
            </a:pPr>
            <a:endParaRPr>
              <a:latin typeface="Ubuntu"/>
              <a:ea typeface="Ubuntu"/>
              <a:cs typeface="Ubuntu"/>
              <a:sym typeface="Ubuntu"/>
            </a:endParaRPr>
          </a:p>
        </p:txBody>
      </p:sp>
      <p:sp>
        <p:nvSpPr>
          <p:cNvPr id="192" name="Shape 192"/>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r>
              <a:rPr lang="en" sz="2400">
                <a:latin typeface="Syncopate"/>
                <a:ea typeface="Syncopate"/>
                <a:cs typeface="Syncopate"/>
                <a:sym typeface="Syncopate"/>
              </a:rPr>
              <a:t>Stage 3: working towards goals &amp; Deepening Engagement</a:t>
            </a:r>
          </a:p>
        </p:txBody>
      </p:sp>
      <p:pic>
        <p:nvPicPr>
          <p:cNvPr id="193" name="Shape 193"/>
          <p:cNvPicPr preferRelativeResize="0"/>
          <p:nvPr/>
        </p:nvPicPr>
        <p:blipFill>
          <a:blip r:embed="rId3">
            <a:alphaModFix/>
          </a:blip>
          <a:stretch>
            <a:fillRect/>
          </a:stretch>
        </p:blipFill>
        <p:spPr>
          <a:xfrm>
            <a:off x="6246475" y="3438050"/>
            <a:ext cx="2440324" cy="1570200"/>
          </a:xfrm>
          <a:prstGeom prst="rect">
            <a:avLst/>
          </a:prstGeom>
          <a:noFill/>
          <a:ln>
            <a:noFill/>
          </a:ln>
        </p:spPr>
      </p:pic>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457200" y="1042575"/>
            <a:ext cx="8276699" cy="41009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Ubuntu"/>
              <a:buChar char="❖"/>
            </a:pPr>
            <a:r>
              <a:rPr lang="en" sz="2400">
                <a:latin typeface="Ubuntu"/>
                <a:ea typeface="Ubuntu"/>
                <a:cs typeface="Ubuntu"/>
                <a:sym typeface="Ubuntu"/>
              </a:rPr>
              <a:t>Time &amp; Energy</a:t>
            </a:r>
          </a:p>
          <a:p>
            <a:pPr marL="914400" lvl="1" indent="-381000" rtl="0">
              <a:spcBef>
                <a:spcPts val="0"/>
              </a:spcBef>
              <a:buClr>
                <a:schemeClr val="dk1"/>
              </a:buClr>
              <a:buSzPct val="100000"/>
              <a:buFont typeface="Ubuntu"/>
              <a:buChar char="➢"/>
            </a:pPr>
            <a:r>
              <a:rPr lang="en" sz="2400">
                <a:latin typeface="Ubuntu"/>
                <a:ea typeface="Ubuntu"/>
                <a:cs typeface="Ubuntu"/>
                <a:sym typeface="Ubuntu"/>
              </a:rPr>
              <a:t>Solution: Think small</a:t>
            </a:r>
          </a:p>
          <a:p>
            <a:pPr marL="457200" lvl="0" indent="0" rtl="0">
              <a:spcBef>
                <a:spcPts val="0"/>
              </a:spcBef>
              <a:buNone/>
            </a:pPr>
            <a:endParaRPr sz="2400">
              <a:latin typeface="Ubuntu"/>
              <a:ea typeface="Ubuntu"/>
              <a:cs typeface="Ubuntu"/>
              <a:sym typeface="Ubuntu"/>
            </a:endParaRPr>
          </a:p>
          <a:p>
            <a:pPr marL="457200" lvl="0" indent="-381000" rtl="0">
              <a:spcBef>
                <a:spcPts val="0"/>
              </a:spcBef>
              <a:buClr>
                <a:schemeClr val="dk1"/>
              </a:buClr>
              <a:buSzPct val="100000"/>
              <a:buFont typeface="Ubuntu"/>
              <a:buChar char="❖"/>
            </a:pPr>
            <a:r>
              <a:rPr lang="en" sz="2400">
                <a:latin typeface="Ubuntu"/>
                <a:ea typeface="Ubuntu"/>
                <a:cs typeface="Ubuntu"/>
                <a:sym typeface="Ubuntu"/>
              </a:rPr>
              <a:t>Building Trust Quickly</a:t>
            </a:r>
          </a:p>
          <a:p>
            <a:pPr marL="914400" lvl="1" indent="-381000" rtl="0">
              <a:spcBef>
                <a:spcPts val="0"/>
              </a:spcBef>
              <a:buClr>
                <a:schemeClr val="dk1"/>
              </a:buClr>
              <a:buSzPct val="100000"/>
              <a:buFont typeface="Ubuntu"/>
              <a:buChar char="➢"/>
            </a:pPr>
            <a:r>
              <a:rPr lang="en" sz="2400">
                <a:latin typeface="Ubuntu"/>
                <a:ea typeface="Ubuntu"/>
                <a:cs typeface="Ubuntu"/>
                <a:sym typeface="Ubuntu"/>
              </a:rPr>
              <a:t>Solution: listen carefully &amp; remember what is said, keep your commitments, avoid negative talk about others, &amp; uphold confidentiality</a:t>
            </a:r>
          </a:p>
        </p:txBody>
      </p:sp>
      <p:sp>
        <p:nvSpPr>
          <p:cNvPr id="199" name="Shape 199"/>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r>
              <a:rPr lang="en" sz="2600">
                <a:latin typeface="Syncopate"/>
                <a:ea typeface="Syncopate"/>
                <a:cs typeface="Syncopate"/>
                <a:sym typeface="Syncopate"/>
              </a:rPr>
              <a:t>common issues during Stage 3</a:t>
            </a:r>
          </a:p>
        </p:txBody>
      </p:sp>
      <p:pic>
        <p:nvPicPr>
          <p:cNvPr id="200" name="Shape 200"/>
          <p:cNvPicPr preferRelativeResize="0"/>
          <p:nvPr/>
        </p:nvPicPr>
        <p:blipFill>
          <a:blip r:embed="rId3">
            <a:alphaModFix/>
          </a:blip>
          <a:stretch>
            <a:fillRect/>
          </a:stretch>
        </p:blipFill>
        <p:spPr>
          <a:xfrm>
            <a:off x="7056350" y="3671175"/>
            <a:ext cx="1321874" cy="1295449"/>
          </a:xfrm>
          <a:prstGeom prst="rect">
            <a:avLst/>
          </a:prstGeom>
          <a:noFill/>
          <a:ln>
            <a:noFill/>
          </a:ln>
        </p:spPr>
      </p:pic>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Ubuntu"/>
              <a:buChar char="❖"/>
            </a:pPr>
            <a:r>
              <a:rPr lang="en" sz="2400">
                <a:latin typeface="Ubuntu"/>
                <a:ea typeface="Ubuntu"/>
                <a:cs typeface="Ubuntu"/>
                <a:sym typeface="Ubuntu"/>
              </a:rPr>
              <a:t>Expectation that Mentor = Expert</a:t>
            </a:r>
          </a:p>
          <a:p>
            <a:pPr marL="914400" lvl="1" indent="-381000" rtl="0">
              <a:spcBef>
                <a:spcPts val="0"/>
              </a:spcBef>
              <a:buClr>
                <a:schemeClr val="dk1"/>
              </a:buClr>
              <a:buSzPct val="100000"/>
              <a:buFont typeface="Ubuntu"/>
              <a:buChar char="➢"/>
            </a:pPr>
            <a:r>
              <a:rPr lang="en" sz="2400">
                <a:latin typeface="Ubuntu"/>
                <a:ea typeface="Ubuntu"/>
                <a:cs typeface="Ubuntu"/>
                <a:sym typeface="Ubuntu"/>
              </a:rPr>
              <a:t>Solution: be open and honest that you don’t have </a:t>
            </a:r>
            <a:r>
              <a:rPr lang="en" sz="2400" u="sng">
                <a:latin typeface="Ubuntu"/>
                <a:ea typeface="Ubuntu"/>
                <a:cs typeface="Ubuntu"/>
                <a:sym typeface="Ubuntu"/>
              </a:rPr>
              <a:t>all</a:t>
            </a:r>
            <a:r>
              <a:rPr lang="en" sz="2400">
                <a:latin typeface="Ubuntu"/>
                <a:ea typeface="Ubuntu"/>
                <a:cs typeface="Ubuntu"/>
                <a:sym typeface="Ubuntu"/>
              </a:rPr>
              <a:t> the answers, express excitement for working </a:t>
            </a:r>
            <a:r>
              <a:rPr lang="en" sz="2400" u="sng">
                <a:latin typeface="Ubuntu"/>
                <a:ea typeface="Ubuntu"/>
                <a:cs typeface="Ubuntu"/>
                <a:sym typeface="Ubuntu"/>
              </a:rPr>
              <a:t>together</a:t>
            </a:r>
            <a:r>
              <a:rPr lang="en" sz="2400">
                <a:latin typeface="Ubuntu"/>
                <a:ea typeface="Ubuntu"/>
                <a:cs typeface="Ubuntu"/>
                <a:sym typeface="Ubuntu"/>
              </a:rPr>
              <a:t>, and express willingness to find answers from other experts</a:t>
            </a:r>
          </a:p>
          <a:p>
            <a:pPr marL="457200" lvl="0" indent="0" rtl="0">
              <a:spcBef>
                <a:spcPts val="0"/>
              </a:spcBef>
              <a:buClr>
                <a:srgbClr val="000000"/>
              </a:buClr>
              <a:buNone/>
            </a:pPr>
            <a:endParaRPr sz="2400">
              <a:latin typeface="Ubuntu"/>
              <a:ea typeface="Ubuntu"/>
              <a:cs typeface="Ubuntu"/>
              <a:sym typeface="Ubuntu"/>
            </a:endParaRPr>
          </a:p>
          <a:p>
            <a:pPr marL="457200" lvl="0" indent="-381000" rtl="0">
              <a:spcBef>
                <a:spcPts val="0"/>
              </a:spcBef>
              <a:buClr>
                <a:schemeClr val="dk1"/>
              </a:buClr>
              <a:buSzPct val="100000"/>
              <a:buFont typeface="Ubuntu"/>
              <a:buChar char="❖"/>
            </a:pPr>
            <a:r>
              <a:rPr lang="en" sz="2400">
                <a:latin typeface="Ubuntu"/>
                <a:ea typeface="Ubuntu"/>
                <a:cs typeface="Ubuntu"/>
                <a:sym typeface="Ubuntu"/>
              </a:rPr>
              <a:t>Being Sensitive to Differences</a:t>
            </a:r>
          </a:p>
          <a:p>
            <a:pPr marL="914400" lvl="1" indent="-381000">
              <a:spcBef>
                <a:spcPts val="0"/>
              </a:spcBef>
              <a:buClr>
                <a:schemeClr val="dk1"/>
              </a:buClr>
              <a:buSzPct val="100000"/>
              <a:buFont typeface="Ubuntu"/>
              <a:buChar char="➢"/>
            </a:pPr>
            <a:r>
              <a:rPr lang="en" sz="2400">
                <a:latin typeface="Ubuntu"/>
                <a:ea typeface="Ubuntu"/>
                <a:cs typeface="Ubuntu"/>
                <a:sym typeface="Ubuntu"/>
              </a:rPr>
              <a:t>Solution: observe both similarities &amp; differences, and talk about them</a:t>
            </a:r>
          </a:p>
        </p:txBody>
      </p:sp>
      <p:sp>
        <p:nvSpPr>
          <p:cNvPr id="206" name="Shape 206"/>
          <p:cNvSpPr txBox="1">
            <a:spLocks noGrp="1"/>
          </p:cNvSpPr>
          <p:nvPr>
            <p:ph type="title"/>
          </p:nvPr>
        </p:nvSpPr>
        <p:spPr>
          <a:xfrm>
            <a:off x="457200" y="13325"/>
            <a:ext cx="8229600" cy="1038300"/>
          </a:xfrm>
          <a:prstGeom prst="rect">
            <a:avLst/>
          </a:prstGeom>
        </p:spPr>
        <p:txBody>
          <a:bodyPr lIns="91425" tIns="91425" rIns="91425" bIns="91425" anchor="ctr" anchorCtr="0">
            <a:noAutofit/>
          </a:bodyPr>
          <a:lstStyle/>
          <a:p>
            <a:pPr>
              <a:spcBef>
                <a:spcPts val="0"/>
              </a:spcBef>
              <a:buNone/>
            </a:pPr>
            <a:r>
              <a:rPr lang="en" sz="3000">
                <a:latin typeface="Syncopate"/>
                <a:ea typeface="Syncopate"/>
                <a:cs typeface="Syncopate"/>
                <a:sym typeface="Syncopate"/>
              </a:rPr>
              <a:t>Stage 3 issues continued</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388492" y="4493760"/>
            <a:ext cx="3644400" cy="387599"/>
          </a:xfrm>
          <a:prstGeom prst="rect">
            <a:avLst/>
          </a:prstGeom>
        </p:spPr>
        <p:txBody>
          <a:bodyPr lIns="91425" tIns="91425" rIns="91425" bIns="91425" anchor="t" anchorCtr="0">
            <a:noAutofit/>
          </a:bodyPr>
          <a:lstStyle/>
          <a:p>
            <a:pPr>
              <a:spcBef>
                <a:spcPts val="0"/>
              </a:spcBef>
              <a:buNone/>
            </a:pPr>
            <a:r>
              <a:rPr lang="en"/>
              <a:t>-Unknown</a:t>
            </a:r>
          </a:p>
        </p:txBody>
      </p:sp>
      <p:sp>
        <p:nvSpPr>
          <p:cNvPr id="85" name="Shape 85"/>
          <p:cNvSpPr txBox="1"/>
          <p:nvPr/>
        </p:nvSpPr>
        <p:spPr>
          <a:xfrm>
            <a:off x="1399350" y="1361850"/>
            <a:ext cx="6345299" cy="2419799"/>
          </a:xfrm>
          <a:prstGeom prst="rect">
            <a:avLst/>
          </a:prstGeom>
          <a:noFill/>
          <a:ln>
            <a:noFill/>
          </a:ln>
        </p:spPr>
        <p:txBody>
          <a:bodyPr lIns="91425" tIns="91425" rIns="91425" bIns="91425" anchor="t" anchorCtr="0">
            <a:noAutofit/>
          </a:bodyPr>
          <a:lstStyle/>
          <a:p>
            <a:pPr lvl="0" rtl="0">
              <a:spcBef>
                <a:spcPts val="0"/>
              </a:spcBef>
              <a:buNone/>
            </a:pPr>
            <a:r>
              <a:rPr lang="en" sz="3000">
                <a:latin typeface="Ubuntu"/>
                <a:ea typeface="Ubuntu"/>
                <a:cs typeface="Ubuntu"/>
                <a:sym typeface="Ubuntu"/>
              </a:rPr>
              <a:t>“A lot of people have gone further than they thought they could because someone else thought they could.”	</a:t>
            </a:r>
          </a:p>
          <a:p>
            <a:pPr lvl="0" algn="r" rtl="0">
              <a:spcBef>
                <a:spcPts val="0"/>
              </a:spcBef>
              <a:buNone/>
            </a:pPr>
            <a:endParaRPr>
              <a:latin typeface="Corsiva"/>
              <a:ea typeface="Corsiva"/>
              <a:cs typeface="Corsiva"/>
              <a:sym typeface="Corsiva"/>
            </a:endParaRPr>
          </a:p>
        </p:txBody>
      </p:sp>
      <p:pic>
        <p:nvPicPr>
          <p:cNvPr id="86" name="Shape 86"/>
          <p:cNvPicPr preferRelativeResize="0"/>
          <p:nvPr/>
        </p:nvPicPr>
        <p:blipFill>
          <a:blip r:embed="rId3">
            <a:alphaModFix/>
          </a:blip>
          <a:stretch>
            <a:fillRect/>
          </a:stretch>
        </p:blipFill>
        <p:spPr>
          <a:xfrm>
            <a:off x="7047225" y="3010600"/>
            <a:ext cx="1618275" cy="1780724"/>
          </a:xfrm>
          <a:prstGeom prst="rect">
            <a:avLst/>
          </a:prstGeom>
          <a:noFill/>
          <a:ln>
            <a:noFill/>
          </a:ln>
        </p:spPr>
      </p:pic>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355600" rtl="0">
              <a:spcBef>
                <a:spcPts val="0"/>
              </a:spcBef>
              <a:buClr>
                <a:schemeClr val="dk1"/>
              </a:buClr>
              <a:buSzPct val="100000"/>
              <a:buFont typeface="Ubuntu"/>
              <a:buChar char="❖"/>
            </a:pPr>
            <a:r>
              <a:rPr lang="en">
                <a:latin typeface="Ubuntu"/>
                <a:ea typeface="Ubuntu"/>
                <a:cs typeface="Ubuntu"/>
                <a:sym typeface="Ubuntu"/>
              </a:rPr>
              <a:t>Work with mentee to determine what types of support may be needed in the future</a:t>
            </a:r>
          </a:p>
          <a:p>
            <a:pPr lvl="0"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Reflect on accomplishments, challenges, and progress towards goals</a:t>
            </a:r>
          </a:p>
          <a:p>
            <a:pPr lvl="0"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What will you remember most about the relationship?</a:t>
            </a:r>
          </a:p>
          <a:p>
            <a:pPr lvl="0"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Discuss whether relationship will continue informally</a:t>
            </a:r>
          </a:p>
        </p:txBody>
      </p:sp>
      <p:sp>
        <p:nvSpPr>
          <p:cNvPr id="212" name="Shape 212"/>
          <p:cNvSpPr txBox="1">
            <a:spLocks noGrp="1"/>
          </p:cNvSpPr>
          <p:nvPr>
            <p:ph type="title"/>
          </p:nvPr>
        </p:nvSpPr>
        <p:spPr>
          <a:xfrm>
            <a:off x="457200" y="-3"/>
            <a:ext cx="8229600" cy="857400"/>
          </a:xfrm>
          <a:prstGeom prst="rect">
            <a:avLst/>
          </a:prstGeom>
        </p:spPr>
        <p:txBody>
          <a:bodyPr lIns="91425" tIns="91425" rIns="91425" bIns="91425" anchor="ctr" anchorCtr="0">
            <a:noAutofit/>
          </a:bodyPr>
          <a:lstStyle/>
          <a:p>
            <a:pPr>
              <a:spcBef>
                <a:spcPts val="0"/>
              </a:spcBef>
              <a:buNone/>
            </a:pPr>
            <a:r>
              <a:rPr lang="en" sz="2200">
                <a:latin typeface="Syncopate"/>
                <a:ea typeface="Syncopate"/>
                <a:cs typeface="Syncopate"/>
                <a:sym typeface="Syncopate"/>
              </a:rPr>
              <a:t>stage 4: Ending the formal mentoring relationship &amp; planning for the future</a:t>
            </a: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355600" rtl="0">
              <a:spcBef>
                <a:spcPts val="0"/>
              </a:spcBef>
              <a:buClr>
                <a:schemeClr val="dk1"/>
              </a:buClr>
              <a:buSzPct val="100000"/>
              <a:buFont typeface="Ubuntu"/>
              <a:buChar char="❖"/>
            </a:pPr>
            <a:r>
              <a:rPr lang="en">
                <a:latin typeface="Ubuntu"/>
                <a:ea typeface="Ubuntu"/>
                <a:cs typeface="Ubuntu"/>
                <a:sym typeface="Ubuntu"/>
              </a:rPr>
              <a:t>Forcing the student in one direction</a:t>
            </a:r>
          </a:p>
          <a:p>
            <a:pPr lvl="0"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Taking over the relationship</a:t>
            </a:r>
          </a:p>
          <a:p>
            <a:pPr lvl="0"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Condemning mistakes</a:t>
            </a:r>
          </a:p>
          <a:p>
            <a:pPr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Taking credit for mentee’s accomplishments</a:t>
            </a:r>
          </a:p>
          <a:p>
            <a:pPr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Losing sight of the “big picture”</a:t>
            </a:r>
          </a:p>
          <a:p>
            <a:pPr lvl="0"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Breaching confidentiality</a:t>
            </a:r>
          </a:p>
          <a:p>
            <a:pPr lvl="0" rtl="0">
              <a:spcBef>
                <a:spcPts val="0"/>
              </a:spcBef>
              <a:buNone/>
            </a:pPr>
            <a:endParaRPr>
              <a:latin typeface="Ubuntu"/>
              <a:ea typeface="Ubuntu"/>
              <a:cs typeface="Ubuntu"/>
              <a:sym typeface="Ubuntu"/>
            </a:endParaRPr>
          </a:p>
        </p:txBody>
      </p:sp>
      <p:sp>
        <p:nvSpPr>
          <p:cNvPr id="218" name="Shape 218"/>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rtl="0">
              <a:spcBef>
                <a:spcPts val="0"/>
              </a:spcBef>
              <a:buNone/>
            </a:pPr>
            <a:r>
              <a:rPr lang="en" sz="3000">
                <a:latin typeface="Syncopate"/>
                <a:ea typeface="Syncopate"/>
                <a:cs typeface="Syncopate"/>
                <a:sym typeface="Syncopate"/>
              </a:rPr>
              <a:t>In review… Things to Avoid</a:t>
            </a:r>
          </a:p>
        </p:txBody>
      </p:sp>
      <p:pic>
        <p:nvPicPr>
          <p:cNvPr id="219" name="Shape 219"/>
          <p:cNvPicPr preferRelativeResize="0"/>
          <p:nvPr/>
        </p:nvPicPr>
        <p:blipFill>
          <a:blip r:embed="rId3">
            <a:alphaModFix/>
          </a:blip>
          <a:stretch>
            <a:fillRect/>
          </a:stretch>
        </p:blipFill>
        <p:spPr>
          <a:xfrm>
            <a:off x="6446475" y="1666275"/>
            <a:ext cx="2424949" cy="2790975"/>
          </a:xfrm>
          <a:prstGeom prst="rect">
            <a:avLst/>
          </a:prstGeom>
          <a:noFill/>
          <a:ln>
            <a:noFill/>
          </a:ln>
        </p:spPr>
      </p:pic>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355600" rtl="0">
              <a:spcBef>
                <a:spcPts val="0"/>
              </a:spcBef>
              <a:buClr>
                <a:schemeClr val="dk1"/>
              </a:buClr>
              <a:buSzPct val="100000"/>
              <a:buFont typeface="Ubuntu"/>
              <a:buChar char="❖"/>
            </a:pPr>
            <a:r>
              <a:rPr lang="en">
                <a:latin typeface="Ubuntu"/>
                <a:ea typeface="Ubuntu"/>
                <a:cs typeface="Ubuntu"/>
                <a:sym typeface="Ubuntu"/>
              </a:rPr>
              <a:t>Listen and provide wise counsel</a:t>
            </a:r>
          </a:p>
          <a:p>
            <a:pPr marL="457200" lvl="0" indent="-355600" rtl="0">
              <a:spcBef>
                <a:spcPts val="0"/>
              </a:spcBef>
              <a:buClr>
                <a:schemeClr val="dk1"/>
              </a:buClr>
              <a:buSzPct val="100000"/>
              <a:buFont typeface="Ubuntu"/>
              <a:buChar char="❖"/>
            </a:pPr>
            <a:r>
              <a:rPr lang="en">
                <a:latin typeface="Ubuntu"/>
                <a:ea typeface="Ubuntu"/>
                <a:cs typeface="Ubuntu"/>
                <a:sym typeface="Ubuntu"/>
              </a:rPr>
              <a:t>Support and facilitate discussion</a:t>
            </a:r>
          </a:p>
          <a:p>
            <a:pPr marL="457200" lvl="0" indent="-355600" rtl="0">
              <a:spcBef>
                <a:spcPts val="0"/>
              </a:spcBef>
              <a:buClr>
                <a:schemeClr val="dk1"/>
              </a:buClr>
              <a:buSzPct val="100000"/>
              <a:buFont typeface="Ubuntu"/>
              <a:buChar char="❖"/>
            </a:pPr>
            <a:r>
              <a:rPr lang="en">
                <a:latin typeface="Ubuntu"/>
                <a:ea typeface="Ubuntu"/>
                <a:cs typeface="Ubuntu"/>
                <a:sym typeface="Ubuntu"/>
              </a:rPr>
              <a:t>Teach by example</a:t>
            </a:r>
          </a:p>
          <a:p>
            <a:pPr marL="457200" lvl="0" indent="-355600" rtl="0">
              <a:spcBef>
                <a:spcPts val="0"/>
              </a:spcBef>
              <a:buClr>
                <a:schemeClr val="dk1"/>
              </a:buClr>
              <a:buSzPct val="100000"/>
              <a:buFont typeface="Ubuntu"/>
              <a:buChar char="❖"/>
            </a:pPr>
            <a:r>
              <a:rPr lang="en">
                <a:latin typeface="Ubuntu"/>
                <a:ea typeface="Ubuntu"/>
                <a:cs typeface="Ubuntu"/>
                <a:sym typeface="Ubuntu"/>
              </a:rPr>
              <a:t>Be aware of role conflict</a:t>
            </a:r>
          </a:p>
          <a:p>
            <a:pPr marL="457200" lvl="0" indent="-355600" rtl="0">
              <a:spcBef>
                <a:spcPts val="0"/>
              </a:spcBef>
              <a:buClr>
                <a:schemeClr val="dk1"/>
              </a:buClr>
              <a:buSzPct val="100000"/>
              <a:buFont typeface="Ubuntu"/>
              <a:buChar char="❖"/>
            </a:pPr>
            <a:r>
              <a:rPr lang="en">
                <a:latin typeface="Ubuntu"/>
                <a:ea typeface="Ubuntu"/>
                <a:cs typeface="Ubuntu"/>
                <a:sym typeface="Ubuntu"/>
              </a:rPr>
              <a:t>Encourage and motivate</a:t>
            </a:r>
          </a:p>
          <a:p>
            <a:pPr marL="457200" lvl="0" indent="-355600" rtl="0">
              <a:spcBef>
                <a:spcPts val="0"/>
              </a:spcBef>
              <a:buClr>
                <a:schemeClr val="dk1"/>
              </a:buClr>
              <a:buSzPct val="100000"/>
              <a:buFont typeface="Ubuntu"/>
              <a:buChar char="❖"/>
            </a:pPr>
            <a:r>
              <a:rPr lang="en">
                <a:latin typeface="Ubuntu"/>
                <a:ea typeface="Ubuntu"/>
                <a:cs typeface="Ubuntu"/>
                <a:sym typeface="Ubuntu"/>
              </a:rPr>
              <a:t>Promote independence and balance</a:t>
            </a:r>
          </a:p>
          <a:p>
            <a:pPr marL="457200" lvl="0" indent="-355600" rtl="0">
              <a:spcBef>
                <a:spcPts val="0"/>
              </a:spcBef>
              <a:buClr>
                <a:schemeClr val="dk1"/>
              </a:buClr>
              <a:buSzPct val="100000"/>
              <a:buFont typeface="Ubuntu"/>
              <a:buChar char="❖"/>
            </a:pPr>
            <a:r>
              <a:rPr lang="en">
                <a:latin typeface="Ubuntu"/>
                <a:ea typeface="Ubuntu"/>
                <a:cs typeface="Ubuntu"/>
                <a:sym typeface="Ubuntu"/>
              </a:rPr>
              <a:t>Set SMART goals</a:t>
            </a:r>
          </a:p>
          <a:p>
            <a:pPr marL="457200" lvl="0" indent="-355600">
              <a:spcBef>
                <a:spcPts val="0"/>
              </a:spcBef>
              <a:buClr>
                <a:schemeClr val="dk1"/>
              </a:buClr>
              <a:buSzPct val="100000"/>
              <a:buFont typeface="Ubuntu"/>
              <a:buChar char="❖"/>
            </a:pPr>
            <a:r>
              <a:rPr lang="en">
                <a:latin typeface="Ubuntu"/>
                <a:ea typeface="Ubuntu"/>
                <a:cs typeface="Ubuntu"/>
                <a:sym typeface="Ubuntu"/>
              </a:rPr>
              <a:t>Rejoice in successes!</a:t>
            </a:r>
          </a:p>
        </p:txBody>
      </p:sp>
      <p:sp>
        <p:nvSpPr>
          <p:cNvPr id="225" name="Shape 225"/>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r>
              <a:rPr lang="en" sz="2600">
                <a:latin typeface="Syncopate"/>
                <a:ea typeface="Syncopate"/>
                <a:cs typeface="Syncopate"/>
                <a:sym typeface="Syncopate"/>
              </a:rPr>
              <a:t>In review… Things you should do</a:t>
            </a:r>
          </a:p>
        </p:txBody>
      </p:sp>
      <p:pic>
        <p:nvPicPr>
          <p:cNvPr id="226" name="Shape 226"/>
          <p:cNvPicPr preferRelativeResize="0"/>
          <p:nvPr/>
        </p:nvPicPr>
        <p:blipFill>
          <a:blip r:embed="rId3">
            <a:alphaModFix/>
          </a:blip>
          <a:stretch>
            <a:fillRect/>
          </a:stretch>
        </p:blipFill>
        <p:spPr>
          <a:xfrm>
            <a:off x="6001750" y="1687000"/>
            <a:ext cx="2492600" cy="2386525"/>
          </a:xfrm>
          <a:prstGeom prst="rect">
            <a:avLst/>
          </a:prstGeom>
          <a:noFill/>
          <a:ln>
            <a:noFill/>
          </a:ln>
        </p:spPr>
      </p:pic>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r>
              <a:rPr lang="en" sz="3000">
                <a:latin typeface="Syncopate"/>
                <a:ea typeface="Syncopate"/>
                <a:cs typeface="Syncopate"/>
                <a:sym typeface="Syncopate"/>
              </a:rPr>
              <a:t>Why is Mentoring Important?</a:t>
            </a:r>
          </a:p>
        </p:txBody>
      </p:sp>
      <p:sp>
        <p:nvSpPr>
          <p:cNvPr id="92" name="Shape 92"/>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355600" rtl="0">
              <a:spcBef>
                <a:spcPts val="0"/>
              </a:spcBef>
              <a:buClr>
                <a:schemeClr val="dk1"/>
              </a:buClr>
              <a:buSzPct val="100000"/>
              <a:buFont typeface="Ubuntu"/>
              <a:buChar char="❖"/>
            </a:pPr>
            <a:r>
              <a:rPr lang="en">
                <a:latin typeface="Ubuntu"/>
                <a:ea typeface="Ubuntu"/>
                <a:cs typeface="Ubuntu"/>
                <a:sym typeface="Ubuntu"/>
              </a:rPr>
              <a:t>The process transforms both parties (reciprocal relationship)</a:t>
            </a:r>
          </a:p>
          <a:p>
            <a:pPr marL="914400" lvl="1" indent="-355600" rtl="0">
              <a:spcBef>
                <a:spcPts val="0"/>
              </a:spcBef>
              <a:buClr>
                <a:schemeClr val="dk1"/>
              </a:buClr>
              <a:buSzPct val="100000"/>
              <a:buFont typeface="Ubuntu"/>
              <a:buChar char="➢"/>
            </a:pPr>
            <a:r>
              <a:rPr lang="en">
                <a:latin typeface="Ubuntu"/>
                <a:ea typeface="Ubuntu"/>
                <a:cs typeface="Ubuntu"/>
                <a:sym typeface="Ubuntu"/>
              </a:rPr>
              <a:t>Emotional support</a:t>
            </a:r>
          </a:p>
          <a:p>
            <a:pPr marL="914400" lvl="1" indent="-355600" rtl="0">
              <a:spcBef>
                <a:spcPts val="0"/>
              </a:spcBef>
              <a:buClr>
                <a:schemeClr val="dk1"/>
              </a:buClr>
              <a:buSzPct val="100000"/>
              <a:buFont typeface="Ubuntu"/>
              <a:buChar char="➢"/>
            </a:pPr>
            <a:r>
              <a:rPr lang="en">
                <a:latin typeface="Ubuntu"/>
                <a:ea typeface="Ubuntu"/>
                <a:cs typeface="Ubuntu"/>
                <a:sym typeface="Ubuntu"/>
              </a:rPr>
              <a:t>Psychosocial support </a:t>
            </a:r>
          </a:p>
          <a:p>
            <a:pPr marL="457200" lvl="0" indent="0"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Give advice on academic performance and career paths</a:t>
            </a:r>
          </a:p>
          <a:p>
            <a:pPr marL="914400" lvl="1" indent="-355600" rtl="0">
              <a:spcBef>
                <a:spcPts val="0"/>
              </a:spcBef>
              <a:buClr>
                <a:schemeClr val="dk1"/>
              </a:buClr>
              <a:buSzPct val="100000"/>
              <a:buFont typeface="Ubuntu"/>
              <a:buChar char="➢"/>
            </a:pPr>
            <a:r>
              <a:rPr lang="en">
                <a:latin typeface="Ubuntu"/>
                <a:ea typeface="Ubuntu"/>
                <a:cs typeface="Ubuntu"/>
                <a:sym typeface="Ubuntu"/>
              </a:rPr>
              <a:t>Help guide the student; lead them on a path to success!</a:t>
            </a:r>
          </a:p>
          <a:p>
            <a:pPr marL="457200" lvl="0" indent="0"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Opportunity to share your skills and experiences</a:t>
            </a:r>
          </a:p>
          <a:p>
            <a:pPr lvl="0" rtl="0">
              <a:spcBef>
                <a:spcPts val="0"/>
              </a:spcBef>
              <a:buNone/>
            </a:pPr>
            <a:r>
              <a:rPr lang="en">
                <a:latin typeface="Ubuntu"/>
                <a:ea typeface="Ubuntu"/>
                <a:cs typeface="Ubuntu"/>
                <a:sym typeface="Ubuntu"/>
              </a:rPr>
              <a:t> </a:t>
            </a:r>
          </a:p>
          <a:p>
            <a:pPr marL="457200" lvl="0" indent="-355600" rtl="0">
              <a:spcBef>
                <a:spcPts val="0"/>
              </a:spcBef>
              <a:buClr>
                <a:schemeClr val="dk1"/>
              </a:buClr>
              <a:buSzPct val="100000"/>
              <a:buFont typeface="Ubuntu"/>
              <a:buChar char="❖"/>
            </a:pPr>
            <a:r>
              <a:rPr lang="en" b="1">
                <a:latin typeface="Ubuntu"/>
                <a:ea typeface="Ubuntu"/>
                <a:cs typeface="Ubuntu"/>
                <a:sym typeface="Ubuntu"/>
              </a:rPr>
              <a:t>You can make a difference!</a:t>
            </a:r>
          </a:p>
          <a:p>
            <a:pPr>
              <a:spcBef>
                <a:spcPts val="0"/>
              </a:spcBef>
              <a:buNone/>
            </a:pPr>
            <a:endParaRPr/>
          </a:p>
        </p:txBody>
      </p:sp>
      <p:pic>
        <p:nvPicPr>
          <p:cNvPr id="93" name="Shape 93"/>
          <p:cNvPicPr preferRelativeResize="0"/>
          <p:nvPr/>
        </p:nvPicPr>
        <p:blipFill>
          <a:blip r:embed="rId3">
            <a:alphaModFix/>
          </a:blip>
          <a:stretch>
            <a:fillRect/>
          </a:stretch>
        </p:blipFill>
        <p:spPr>
          <a:xfrm>
            <a:off x="6937800" y="3068325"/>
            <a:ext cx="1942500" cy="1886600"/>
          </a:xfrm>
          <a:prstGeom prst="rect">
            <a:avLst/>
          </a:prstGeom>
          <a:noFill/>
          <a:ln>
            <a:noFill/>
          </a:ln>
        </p:spPr>
      </p:pic>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lvl="0" rtl="0">
              <a:spcBef>
                <a:spcPts val="0"/>
              </a:spcBef>
              <a:buNone/>
            </a:pPr>
            <a:r>
              <a:rPr lang="en">
                <a:latin typeface="Ubuntu"/>
                <a:ea typeface="Ubuntu"/>
                <a:cs typeface="Ubuntu"/>
                <a:sym typeface="Ubuntu"/>
              </a:rPr>
              <a:t>For Teachers</a:t>
            </a:r>
          </a:p>
          <a:p>
            <a:pPr marL="457200" lvl="0" indent="-355600" rtl="0">
              <a:spcBef>
                <a:spcPts val="0"/>
              </a:spcBef>
              <a:buClr>
                <a:schemeClr val="dk1"/>
              </a:buClr>
              <a:buSzPct val="100000"/>
              <a:buFont typeface="Ubuntu"/>
              <a:buChar char="❖"/>
            </a:pPr>
            <a:r>
              <a:rPr lang="en">
                <a:latin typeface="Ubuntu"/>
                <a:ea typeface="Ubuntu"/>
                <a:cs typeface="Ubuntu"/>
                <a:sym typeface="Ubuntu"/>
              </a:rPr>
              <a:t>Making a difference</a:t>
            </a:r>
          </a:p>
          <a:p>
            <a:pPr marL="457200" lvl="0" indent="-355600" rtl="0">
              <a:spcBef>
                <a:spcPts val="0"/>
              </a:spcBef>
              <a:buClr>
                <a:schemeClr val="dk1"/>
              </a:buClr>
              <a:buSzPct val="100000"/>
              <a:buFont typeface="Ubuntu"/>
              <a:buChar char="❖"/>
            </a:pPr>
            <a:r>
              <a:rPr lang="en">
                <a:latin typeface="Ubuntu"/>
                <a:ea typeface="Ubuntu"/>
                <a:cs typeface="Ubuntu"/>
                <a:sym typeface="Ubuntu"/>
              </a:rPr>
              <a:t>New perspective</a:t>
            </a:r>
          </a:p>
          <a:p>
            <a:pPr marL="457200" lvl="0" indent="-355600" rtl="0">
              <a:spcBef>
                <a:spcPts val="0"/>
              </a:spcBef>
              <a:buClr>
                <a:schemeClr val="dk1"/>
              </a:buClr>
              <a:buSzPct val="100000"/>
              <a:buFont typeface="Ubuntu"/>
              <a:buChar char="❖"/>
            </a:pPr>
            <a:r>
              <a:rPr lang="en">
                <a:latin typeface="Ubuntu"/>
                <a:ea typeface="Ubuntu"/>
                <a:cs typeface="Ubuntu"/>
                <a:sym typeface="Ubuntu"/>
              </a:rPr>
              <a:t>Grow &amp; develop</a:t>
            </a:r>
          </a:p>
          <a:p>
            <a:pPr rtl="0">
              <a:spcBef>
                <a:spcPts val="0"/>
              </a:spcBef>
              <a:buNone/>
            </a:pPr>
            <a:endParaRPr>
              <a:latin typeface="Ubuntu"/>
              <a:ea typeface="Ubuntu"/>
              <a:cs typeface="Ubuntu"/>
              <a:sym typeface="Ubuntu"/>
            </a:endParaRPr>
          </a:p>
          <a:p>
            <a:pPr lvl="0" rtl="0">
              <a:spcBef>
                <a:spcPts val="0"/>
              </a:spcBef>
              <a:buNone/>
            </a:pPr>
            <a:endParaRPr>
              <a:latin typeface="Ubuntu"/>
              <a:ea typeface="Ubuntu"/>
              <a:cs typeface="Ubuntu"/>
              <a:sym typeface="Ubuntu"/>
            </a:endParaRPr>
          </a:p>
          <a:p>
            <a:pPr lvl="0" rtl="0">
              <a:spcBef>
                <a:spcPts val="0"/>
              </a:spcBef>
              <a:buNone/>
            </a:pPr>
            <a:r>
              <a:rPr lang="en">
                <a:latin typeface="Ubuntu"/>
                <a:ea typeface="Ubuntu"/>
                <a:cs typeface="Ubuntu"/>
                <a:sym typeface="Ubuntu"/>
              </a:rPr>
              <a:t>For Students</a:t>
            </a:r>
          </a:p>
          <a:p>
            <a:pPr marL="457200" lvl="0" indent="-355600" rtl="0">
              <a:spcBef>
                <a:spcPts val="0"/>
              </a:spcBef>
              <a:buClr>
                <a:schemeClr val="dk1"/>
              </a:buClr>
              <a:buSzPct val="100000"/>
              <a:buFont typeface="Ubuntu"/>
              <a:buChar char="❖"/>
            </a:pPr>
            <a:r>
              <a:rPr lang="en">
                <a:latin typeface="Ubuntu"/>
                <a:ea typeface="Ubuntu"/>
                <a:cs typeface="Ubuntu"/>
                <a:sym typeface="Ubuntu"/>
              </a:rPr>
              <a:t>Someone to look up to</a:t>
            </a:r>
          </a:p>
          <a:p>
            <a:pPr marL="457200" lvl="0" indent="-355600" rtl="0">
              <a:spcBef>
                <a:spcPts val="0"/>
              </a:spcBef>
              <a:buClr>
                <a:schemeClr val="dk1"/>
              </a:buClr>
              <a:buSzPct val="100000"/>
              <a:buFont typeface="Ubuntu"/>
              <a:buChar char="❖"/>
            </a:pPr>
            <a:r>
              <a:rPr lang="en">
                <a:latin typeface="Ubuntu"/>
                <a:ea typeface="Ubuntu"/>
                <a:cs typeface="Ubuntu"/>
                <a:sym typeface="Ubuntu"/>
              </a:rPr>
              <a:t>Emotional and Academic Support</a:t>
            </a:r>
          </a:p>
          <a:p>
            <a:pPr marL="457200" lvl="0" indent="-355600">
              <a:spcBef>
                <a:spcPts val="0"/>
              </a:spcBef>
              <a:buClr>
                <a:schemeClr val="dk1"/>
              </a:buClr>
              <a:buSzPct val="100000"/>
              <a:buFont typeface="Ubuntu"/>
              <a:buChar char="❖"/>
            </a:pPr>
            <a:r>
              <a:rPr lang="en">
                <a:latin typeface="Ubuntu"/>
                <a:ea typeface="Ubuntu"/>
                <a:cs typeface="Ubuntu"/>
                <a:sym typeface="Ubuntu"/>
              </a:rPr>
              <a:t>Ally within the school</a:t>
            </a:r>
          </a:p>
        </p:txBody>
      </p:sp>
      <p:sp>
        <p:nvSpPr>
          <p:cNvPr id="99" name="Shape 99"/>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r>
              <a:rPr lang="en" sz="2400">
                <a:latin typeface="Syncopate"/>
                <a:ea typeface="Syncopate"/>
                <a:cs typeface="Syncopate"/>
                <a:sym typeface="Syncopate"/>
              </a:rPr>
              <a:t>Potential Benefits of this Program</a:t>
            </a:r>
          </a:p>
        </p:txBody>
      </p:sp>
      <p:pic>
        <p:nvPicPr>
          <p:cNvPr id="100" name="Shape 100"/>
          <p:cNvPicPr preferRelativeResize="0"/>
          <p:nvPr/>
        </p:nvPicPr>
        <p:blipFill>
          <a:blip r:embed="rId3">
            <a:alphaModFix/>
          </a:blip>
          <a:stretch>
            <a:fillRect/>
          </a:stretch>
        </p:blipFill>
        <p:spPr>
          <a:xfrm>
            <a:off x="5578950" y="1912500"/>
            <a:ext cx="2868299" cy="2051924"/>
          </a:xfrm>
          <a:prstGeom prst="rect">
            <a:avLst/>
          </a:prstGeom>
          <a:noFill/>
          <a:ln>
            <a:noFill/>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Ubuntu"/>
              <a:buChar char="❖"/>
            </a:pPr>
            <a:r>
              <a:rPr lang="en" sz="1800">
                <a:latin typeface="Ubuntu"/>
                <a:ea typeface="Ubuntu"/>
                <a:cs typeface="Ubuntu"/>
                <a:sym typeface="Ubuntu"/>
              </a:rPr>
              <a:t>Why do you want to be a mentor? </a:t>
            </a:r>
          </a:p>
          <a:p>
            <a:pPr lvl="0" rtl="0">
              <a:spcBef>
                <a:spcPts val="0"/>
              </a:spcBef>
              <a:buNone/>
            </a:pPr>
            <a:endParaRPr sz="1800">
              <a:latin typeface="Ubuntu"/>
              <a:ea typeface="Ubuntu"/>
              <a:cs typeface="Ubuntu"/>
              <a:sym typeface="Ubuntu"/>
            </a:endParaRPr>
          </a:p>
          <a:p>
            <a:pPr marL="457200" lvl="0" indent="-342900" rtl="0">
              <a:spcBef>
                <a:spcPts val="0"/>
              </a:spcBef>
              <a:buClr>
                <a:schemeClr val="dk1"/>
              </a:buClr>
              <a:buSzPct val="100000"/>
              <a:buFont typeface="Ubuntu"/>
              <a:buChar char="❖"/>
            </a:pPr>
            <a:r>
              <a:rPr lang="en" sz="1800">
                <a:latin typeface="Ubuntu"/>
                <a:ea typeface="Ubuntu"/>
                <a:cs typeface="Ubuntu"/>
                <a:sym typeface="Ubuntu"/>
              </a:rPr>
              <a:t>What do you see as your role: to listen, to lead, or both? </a:t>
            </a:r>
          </a:p>
          <a:p>
            <a:pPr lvl="0" rtl="0">
              <a:spcBef>
                <a:spcPts val="0"/>
              </a:spcBef>
              <a:buNone/>
            </a:pPr>
            <a:endParaRPr sz="1800">
              <a:latin typeface="Ubuntu"/>
              <a:ea typeface="Ubuntu"/>
              <a:cs typeface="Ubuntu"/>
              <a:sym typeface="Ubuntu"/>
            </a:endParaRPr>
          </a:p>
          <a:p>
            <a:pPr marL="457200" lvl="0" indent="-342900" rtl="0">
              <a:spcBef>
                <a:spcPts val="0"/>
              </a:spcBef>
              <a:buClr>
                <a:schemeClr val="dk1"/>
              </a:buClr>
              <a:buSzPct val="100000"/>
              <a:buFont typeface="Ubuntu"/>
              <a:buChar char="❖"/>
            </a:pPr>
            <a:r>
              <a:rPr lang="en" sz="1800">
                <a:latin typeface="Ubuntu"/>
                <a:ea typeface="Ubuntu"/>
                <a:cs typeface="Ubuntu"/>
                <a:sym typeface="Ubuntu"/>
              </a:rPr>
              <a:t>How much time do you have to spend with your mentee? </a:t>
            </a:r>
          </a:p>
          <a:p>
            <a:pPr lvl="0" rtl="0">
              <a:spcBef>
                <a:spcPts val="0"/>
              </a:spcBef>
              <a:buNone/>
            </a:pPr>
            <a:endParaRPr sz="1800">
              <a:latin typeface="Ubuntu"/>
              <a:ea typeface="Ubuntu"/>
              <a:cs typeface="Ubuntu"/>
              <a:sym typeface="Ubuntu"/>
            </a:endParaRPr>
          </a:p>
          <a:p>
            <a:pPr marL="457200" lvl="0" indent="-342900" rtl="0">
              <a:spcBef>
                <a:spcPts val="0"/>
              </a:spcBef>
              <a:buClr>
                <a:schemeClr val="dk1"/>
              </a:buClr>
              <a:buSzPct val="100000"/>
              <a:buFont typeface="Ubuntu"/>
              <a:buChar char="❖"/>
            </a:pPr>
            <a:r>
              <a:rPr lang="en" sz="1800">
                <a:latin typeface="Ubuntu"/>
                <a:ea typeface="Ubuntu"/>
                <a:cs typeface="Ubuntu"/>
                <a:sym typeface="Ubuntu"/>
              </a:rPr>
              <a:t>What topics are you uncomfortable discussing? </a:t>
            </a:r>
          </a:p>
          <a:p>
            <a:pPr lvl="0" rtl="0">
              <a:spcBef>
                <a:spcPts val="0"/>
              </a:spcBef>
              <a:buNone/>
            </a:pPr>
            <a:endParaRPr sz="1800">
              <a:latin typeface="Ubuntu"/>
              <a:ea typeface="Ubuntu"/>
              <a:cs typeface="Ubuntu"/>
              <a:sym typeface="Ubuntu"/>
            </a:endParaRPr>
          </a:p>
          <a:p>
            <a:pPr marL="457200" lvl="0" indent="-342900" rtl="0">
              <a:spcBef>
                <a:spcPts val="0"/>
              </a:spcBef>
              <a:buClr>
                <a:schemeClr val="dk1"/>
              </a:buClr>
              <a:buSzPct val="100000"/>
              <a:buFont typeface="Ubuntu"/>
              <a:buChar char="❖"/>
            </a:pPr>
            <a:r>
              <a:rPr lang="en" sz="1800">
                <a:latin typeface="Ubuntu"/>
                <a:ea typeface="Ubuntu"/>
                <a:cs typeface="Ubuntu"/>
                <a:sym typeface="Ubuntu"/>
              </a:rPr>
              <a:t>How can you increase your level of comfort with your mentee? </a:t>
            </a:r>
          </a:p>
          <a:p>
            <a:pPr lvl="0" rtl="0">
              <a:spcBef>
                <a:spcPts val="0"/>
              </a:spcBef>
              <a:buNone/>
            </a:pPr>
            <a:endParaRPr sz="1800">
              <a:latin typeface="Ubuntu"/>
              <a:ea typeface="Ubuntu"/>
              <a:cs typeface="Ubuntu"/>
              <a:sym typeface="Ubuntu"/>
            </a:endParaRPr>
          </a:p>
          <a:p>
            <a:pPr marL="457200" lvl="0" indent="-342900" rtl="0">
              <a:spcBef>
                <a:spcPts val="0"/>
              </a:spcBef>
              <a:buClr>
                <a:schemeClr val="dk1"/>
              </a:buClr>
              <a:buSzPct val="100000"/>
              <a:buFont typeface="Ubuntu"/>
              <a:buChar char="❖"/>
            </a:pPr>
            <a:r>
              <a:rPr lang="en" sz="1800">
                <a:latin typeface="Ubuntu"/>
                <a:ea typeface="Ubuntu"/>
                <a:cs typeface="Ubuntu"/>
                <a:sym typeface="Ubuntu"/>
              </a:rPr>
              <a:t>Is confidentiality an issue for you? </a:t>
            </a:r>
          </a:p>
          <a:p>
            <a:pPr lvl="0" rtl="0">
              <a:spcBef>
                <a:spcPts val="0"/>
              </a:spcBef>
              <a:buNone/>
            </a:pPr>
            <a:endParaRPr sz="1800">
              <a:latin typeface="Ubuntu"/>
              <a:ea typeface="Ubuntu"/>
              <a:cs typeface="Ubuntu"/>
              <a:sym typeface="Ubuntu"/>
            </a:endParaRPr>
          </a:p>
          <a:p>
            <a:pPr marL="457200" lvl="0" indent="-342900">
              <a:spcBef>
                <a:spcPts val="0"/>
              </a:spcBef>
              <a:buClr>
                <a:schemeClr val="dk1"/>
              </a:buClr>
              <a:buSzPct val="100000"/>
              <a:buFont typeface="Ubuntu"/>
              <a:buChar char="❖"/>
            </a:pPr>
            <a:r>
              <a:rPr lang="en" sz="1800">
                <a:latin typeface="Ubuntu"/>
                <a:ea typeface="Ubuntu"/>
                <a:cs typeface="Ubuntu"/>
                <a:sym typeface="Ubuntu"/>
              </a:rPr>
              <a:t>What do you hope to accomplish? </a:t>
            </a:r>
          </a:p>
        </p:txBody>
      </p:sp>
      <p:sp>
        <p:nvSpPr>
          <p:cNvPr id="106" name="Shape 106"/>
          <p:cNvSpPr txBox="1">
            <a:spLocks noGrp="1"/>
          </p:cNvSpPr>
          <p:nvPr>
            <p:ph type="title"/>
          </p:nvPr>
        </p:nvSpPr>
        <p:spPr>
          <a:xfrm>
            <a:off x="457200" y="13325"/>
            <a:ext cx="8229600" cy="1067699"/>
          </a:xfrm>
          <a:prstGeom prst="rect">
            <a:avLst/>
          </a:prstGeom>
        </p:spPr>
        <p:txBody>
          <a:bodyPr lIns="91425" tIns="91425" rIns="91425" bIns="91425" anchor="ctr" anchorCtr="0">
            <a:noAutofit/>
          </a:bodyPr>
          <a:lstStyle/>
          <a:p>
            <a:pPr>
              <a:spcBef>
                <a:spcPts val="0"/>
              </a:spcBef>
              <a:buNone/>
            </a:pPr>
            <a:r>
              <a:rPr lang="en" sz="3000">
                <a:latin typeface="Syncopate"/>
                <a:ea typeface="Syncopate"/>
                <a:cs typeface="Syncopate"/>
                <a:sym typeface="Syncopate"/>
              </a:rPr>
              <a:t>Questions to Ask Yourself...</a:t>
            </a:r>
          </a:p>
        </p:txBody>
      </p:sp>
      <p:pic>
        <p:nvPicPr>
          <p:cNvPr id="107" name="Shape 107"/>
          <p:cNvPicPr preferRelativeResize="0"/>
          <p:nvPr/>
        </p:nvPicPr>
        <p:blipFill>
          <a:blip r:embed="rId3">
            <a:alphaModFix/>
          </a:blip>
          <a:stretch>
            <a:fillRect/>
          </a:stretch>
        </p:blipFill>
        <p:spPr>
          <a:xfrm>
            <a:off x="7785925" y="2072250"/>
            <a:ext cx="1149074" cy="2797075"/>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r>
              <a:rPr lang="en" sz="2500">
                <a:latin typeface="Syncopate"/>
                <a:ea typeface="Syncopate"/>
                <a:cs typeface="Syncopate"/>
                <a:sym typeface="Syncopate"/>
              </a:rPr>
              <a:t>Common Mentor Characteristics</a:t>
            </a:r>
          </a:p>
        </p:txBody>
      </p:sp>
      <p:sp>
        <p:nvSpPr>
          <p:cNvPr id="113" name="Shape 113"/>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Ubuntu"/>
              <a:buChar char="❖"/>
            </a:pPr>
            <a:r>
              <a:rPr lang="en" sz="1800">
                <a:latin typeface="Ubuntu"/>
                <a:ea typeface="Ubuntu"/>
                <a:cs typeface="Ubuntu"/>
                <a:sym typeface="Ubuntu"/>
              </a:rPr>
              <a:t>Knowledgeable</a:t>
            </a:r>
          </a:p>
          <a:p>
            <a:pPr marL="914400" lvl="1" indent="-342900" rtl="0">
              <a:spcBef>
                <a:spcPts val="0"/>
              </a:spcBef>
              <a:buClr>
                <a:schemeClr val="dk1"/>
              </a:buClr>
              <a:buSzPct val="100000"/>
              <a:buFont typeface="Ubuntu"/>
              <a:buChar char="➢"/>
            </a:pPr>
            <a:r>
              <a:rPr lang="en" sz="1800">
                <a:latin typeface="Ubuntu"/>
                <a:ea typeface="Ubuntu"/>
                <a:cs typeface="Ubuntu"/>
                <a:sym typeface="Ubuntu"/>
              </a:rPr>
              <a:t>Good at problem solving</a:t>
            </a:r>
          </a:p>
          <a:p>
            <a:pPr marL="457200" lvl="0" indent="0" rtl="0">
              <a:spcBef>
                <a:spcPts val="0"/>
              </a:spcBef>
              <a:buNone/>
            </a:pPr>
            <a:endParaRPr sz="1800">
              <a:latin typeface="Ubuntu"/>
              <a:ea typeface="Ubuntu"/>
              <a:cs typeface="Ubuntu"/>
              <a:sym typeface="Ubuntu"/>
            </a:endParaRPr>
          </a:p>
          <a:p>
            <a:pPr marL="457200" lvl="0" indent="-342900" rtl="0">
              <a:spcBef>
                <a:spcPts val="0"/>
              </a:spcBef>
              <a:buClr>
                <a:schemeClr val="dk1"/>
              </a:buClr>
              <a:buSzPct val="100000"/>
              <a:buFont typeface="Ubuntu"/>
              <a:buChar char="❖"/>
            </a:pPr>
            <a:r>
              <a:rPr lang="en" sz="1800">
                <a:latin typeface="Ubuntu"/>
                <a:ea typeface="Ubuntu"/>
                <a:cs typeface="Ubuntu"/>
                <a:sym typeface="Ubuntu"/>
              </a:rPr>
              <a:t>Approachable</a:t>
            </a:r>
          </a:p>
          <a:p>
            <a:pPr marL="914400" lvl="1" indent="-342900" rtl="0">
              <a:spcBef>
                <a:spcPts val="0"/>
              </a:spcBef>
              <a:buClr>
                <a:schemeClr val="dk1"/>
              </a:buClr>
              <a:buSzPct val="100000"/>
              <a:buFont typeface="Ubuntu"/>
              <a:buChar char="➢"/>
            </a:pPr>
            <a:r>
              <a:rPr lang="en" sz="1800">
                <a:latin typeface="Ubuntu"/>
                <a:ea typeface="Ubuntu"/>
                <a:cs typeface="Ubuntu"/>
                <a:sym typeface="Ubuntu"/>
              </a:rPr>
              <a:t>Willing to invest time and energy</a:t>
            </a:r>
          </a:p>
          <a:p>
            <a:pPr marL="457200" lvl="0" indent="0" rtl="0">
              <a:spcBef>
                <a:spcPts val="0"/>
              </a:spcBef>
              <a:buNone/>
            </a:pPr>
            <a:endParaRPr sz="1800">
              <a:latin typeface="Ubuntu"/>
              <a:ea typeface="Ubuntu"/>
              <a:cs typeface="Ubuntu"/>
              <a:sym typeface="Ubuntu"/>
            </a:endParaRPr>
          </a:p>
          <a:p>
            <a:pPr marL="457200" lvl="0" indent="-342900" rtl="0">
              <a:spcBef>
                <a:spcPts val="0"/>
              </a:spcBef>
              <a:buClr>
                <a:schemeClr val="dk1"/>
              </a:buClr>
              <a:buSzPct val="100000"/>
              <a:buFont typeface="Ubuntu"/>
              <a:buChar char="❖"/>
            </a:pPr>
            <a:r>
              <a:rPr lang="en" sz="1800">
                <a:latin typeface="Ubuntu"/>
                <a:ea typeface="Ubuntu"/>
                <a:cs typeface="Ubuntu"/>
                <a:sym typeface="Ubuntu"/>
              </a:rPr>
              <a:t>Respectful</a:t>
            </a:r>
          </a:p>
          <a:p>
            <a:pPr marL="914400" lvl="1" indent="-342900" rtl="0">
              <a:spcBef>
                <a:spcPts val="0"/>
              </a:spcBef>
              <a:buClr>
                <a:schemeClr val="dk1"/>
              </a:buClr>
              <a:buSzPct val="100000"/>
              <a:buFont typeface="Ubuntu"/>
              <a:buChar char="➢"/>
            </a:pPr>
            <a:r>
              <a:rPr lang="en" sz="1800">
                <a:latin typeface="Ubuntu"/>
                <a:ea typeface="Ubuntu"/>
                <a:cs typeface="Ubuntu"/>
                <a:sym typeface="Ubuntu"/>
              </a:rPr>
              <a:t>Role models of leadership behavior</a:t>
            </a:r>
          </a:p>
          <a:p>
            <a:pPr marL="457200" lvl="0" indent="0" rtl="0">
              <a:spcBef>
                <a:spcPts val="0"/>
              </a:spcBef>
              <a:buNone/>
            </a:pPr>
            <a:endParaRPr sz="1800">
              <a:latin typeface="Ubuntu"/>
              <a:ea typeface="Ubuntu"/>
              <a:cs typeface="Ubuntu"/>
              <a:sym typeface="Ubuntu"/>
            </a:endParaRPr>
          </a:p>
          <a:p>
            <a:pPr marL="457200" lvl="0" indent="-342900" rtl="0">
              <a:spcBef>
                <a:spcPts val="0"/>
              </a:spcBef>
              <a:buClr>
                <a:schemeClr val="dk1"/>
              </a:buClr>
              <a:buSzPct val="100000"/>
              <a:buFont typeface="Ubuntu"/>
              <a:buChar char="❖"/>
            </a:pPr>
            <a:r>
              <a:rPr lang="en" sz="1800">
                <a:latin typeface="Ubuntu"/>
                <a:ea typeface="Ubuntu"/>
                <a:cs typeface="Ubuntu"/>
                <a:sym typeface="Ubuntu"/>
              </a:rPr>
              <a:t>Supportive</a:t>
            </a:r>
          </a:p>
          <a:p>
            <a:pPr marL="914400" lvl="1" indent="-342900" rtl="0">
              <a:spcBef>
                <a:spcPts val="0"/>
              </a:spcBef>
              <a:buClr>
                <a:schemeClr val="dk1"/>
              </a:buClr>
              <a:buSzPct val="100000"/>
              <a:buFont typeface="Ubuntu"/>
              <a:buChar char="➢"/>
            </a:pPr>
            <a:r>
              <a:rPr lang="en" sz="1800">
                <a:latin typeface="Ubuntu"/>
                <a:ea typeface="Ubuntu"/>
                <a:cs typeface="Ubuntu"/>
                <a:sym typeface="Ubuntu"/>
              </a:rPr>
              <a:t>High but achievable expectations</a:t>
            </a:r>
          </a:p>
          <a:p>
            <a:pPr marL="914400" lvl="1" indent="-342900" rtl="0">
              <a:spcBef>
                <a:spcPts val="0"/>
              </a:spcBef>
              <a:buClr>
                <a:schemeClr val="dk1"/>
              </a:buClr>
              <a:buSzPct val="100000"/>
              <a:buFont typeface="Ubuntu"/>
              <a:buChar char="➢"/>
            </a:pPr>
            <a:r>
              <a:rPr lang="en" sz="1800">
                <a:latin typeface="Ubuntu"/>
                <a:ea typeface="Ubuntu"/>
                <a:cs typeface="Ubuntu"/>
                <a:sym typeface="Ubuntu"/>
              </a:rPr>
              <a:t>Encourage independent decision making</a:t>
            </a:r>
          </a:p>
        </p:txBody>
      </p:sp>
      <p:pic>
        <p:nvPicPr>
          <p:cNvPr id="114" name="Shape 114"/>
          <p:cNvPicPr preferRelativeResize="0"/>
          <p:nvPr/>
        </p:nvPicPr>
        <p:blipFill>
          <a:blip r:embed="rId3">
            <a:alphaModFix/>
          </a:blip>
          <a:stretch>
            <a:fillRect/>
          </a:stretch>
        </p:blipFill>
        <p:spPr>
          <a:xfrm>
            <a:off x="6153525" y="1498825"/>
            <a:ext cx="2455199" cy="1633800"/>
          </a:xfrm>
          <a:prstGeom prst="rect">
            <a:avLst/>
          </a:prstGeom>
          <a:noFill/>
          <a:ln>
            <a:noFill/>
          </a:ln>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r>
              <a:rPr lang="en" sz="3600">
                <a:latin typeface="Syncopate"/>
                <a:ea typeface="Syncopate"/>
                <a:cs typeface="Syncopate"/>
                <a:sym typeface="Syncopate"/>
              </a:rPr>
              <a:t>Teacher as Mentor</a:t>
            </a:r>
          </a:p>
        </p:txBody>
      </p:sp>
      <p:sp>
        <p:nvSpPr>
          <p:cNvPr id="120" name="Shape 120"/>
          <p:cNvSpPr txBox="1"/>
          <p:nvPr/>
        </p:nvSpPr>
        <p:spPr>
          <a:xfrm>
            <a:off x="1046700" y="1114225"/>
            <a:ext cx="6933000" cy="3522899"/>
          </a:xfrm>
          <a:prstGeom prst="rect">
            <a:avLst/>
          </a:prstGeom>
          <a:noFill/>
          <a:ln>
            <a:noFill/>
          </a:ln>
        </p:spPr>
        <p:txBody>
          <a:bodyPr lIns="91425" tIns="91425" rIns="91425" bIns="91425" anchor="t" anchorCtr="0">
            <a:noAutofit/>
          </a:bodyPr>
          <a:lstStyle/>
          <a:p>
            <a:pPr>
              <a:spcBef>
                <a:spcPts val="0"/>
              </a:spcBef>
              <a:buNone/>
            </a:pPr>
            <a:endParaRPr/>
          </a:p>
        </p:txBody>
      </p:sp>
      <p:sp>
        <p:nvSpPr>
          <p:cNvPr id="121" name="Shape 121"/>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355600" rtl="0">
              <a:spcBef>
                <a:spcPts val="0"/>
              </a:spcBef>
              <a:buClr>
                <a:schemeClr val="dk1"/>
              </a:buClr>
              <a:buSzPct val="100000"/>
              <a:buFont typeface="Ubuntu"/>
              <a:buChar char="❖"/>
            </a:pPr>
            <a:r>
              <a:rPr lang="en">
                <a:latin typeface="Ubuntu"/>
                <a:ea typeface="Ubuntu"/>
                <a:cs typeface="Ubuntu"/>
                <a:sym typeface="Ubuntu"/>
              </a:rPr>
              <a:t>Similar Characteristics</a:t>
            </a:r>
          </a:p>
          <a:p>
            <a:pPr lvl="0"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One-on-one</a:t>
            </a:r>
          </a:p>
          <a:p>
            <a:pPr marL="914400" lvl="1" indent="-355600" rtl="0">
              <a:spcBef>
                <a:spcPts val="0"/>
              </a:spcBef>
              <a:buClr>
                <a:schemeClr val="dk1"/>
              </a:buClr>
              <a:buSzPct val="100000"/>
              <a:buFont typeface="Ubuntu"/>
              <a:buChar char="➢"/>
            </a:pPr>
            <a:r>
              <a:rPr lang="en">
                <a:latin typeface="Ubuntu"/>
                <a:ea typeface="Ubuntu"/>
                <a:cs typeface="Ubuntu"/>
                <a:sym typeface="Ubuntu"/>
              </a:rPr>
              <a:t>guiding vs. grading</a:t>
            </a:r>
          </a:p>
          <a:p>
            <a:pPr lvl="0" rtl="0">
              <a:spcBef>
                <a:spcPts val="0"/>
              </a:spcBef>
              <a:buNone/>
            </a:pPr>
            <a:r>
              <a:rPr lang="en">
                <a:latin typeface="Ubuntu"/>
                <a:ea typeface="Ubuntu"/>
                <a:cs typeface="Ubuntu"/>
                <a:sym typeface="Ubuntu"/>
              </a:rPr>
              <a:t> </a:t>
            </a:r>
          </a:p>
          <a:p>
            <a:pPr marL="457200" lvl="0" indent="-355600" rtl="0">
              <a:spcBef>
                <a:spcPts val="0"/>
              </a:spcBef>
              <a:buClr>
                <a:schemeClr val="dk1"/>
              </a:buClr>
              <a:buSzPct val="100000"/>
              <a:buFont typeface="Ubuntu"/>
              <a:buChar char="❖"/>
            </a:pPr>
            <a:r>
              <a:rPr lang="en">
                <a:latin typeface="Ubuntu"/>
                <a:ea typeface="Ubuntu"/>
                <a:cs typeface="Ubuntu"/>
                <a:sym typeface="Ubuntu"/>
              </a:rPr>
              <a:t>Facilitate growth of the student</a:t>
            </a:r>
          </a:p>
          <a:p>
            <a:pPr lvl="0"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Apply skills needed as a teacher </a:t>
            </a:r>
          </a:p>
          <a:p>
            <a:pPr lvl="0" indent="457200" rtl="0">
              <a:spcBef>
                <a:spcPts val="0"/>
              </a:spcBef>
              <a:buNone/>
            </a:pPr>
            <a:r>
              <a:rPr lang="en">
                <a:latin typeface="Ubuntu"/>
                <a:ea typeface="Ubuntu"/>
                <a:cs typeface="Ubuntu"/>
                <a:sym typeface="Ubuntu"/>
              </a:rPr>
              <a:t>to the mentor/mentee context  </a:t>
            </a:r>
          </a:p>
        </p:txBody>
      </p:sp>
      <p:pic>
        <p:nvPicPr>
          <p:cNvPr id="122" name="Shape 122"/>
          <p:cNvPicPr preferRelativeResize="0"/>
          <p:nvPr/>
        </p:nvPicPr>
        <p:blipFill>
          <a:blip r:embed="rId3">
            <a:alphaModFix/>
          </a:blip>
          <a:stretch>
            <a:fillRect/>
          </a:stretch>
        </p:blipFill>
        <p:spPr>
          <a:xfrm>
            <a:off x="6153051" y="1714100"/>
            <a:ext cx="2351349" cy="2523774"/>
          </a:xfrm>
          <a:prstGeom prst="rect">
            <a:avLst/>
          </a:prstGeom>
          <a:noFill/>
          <a:ln>
            <a:noFill/>
          </a:ln>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355600" rtl="0">
              <a:spcBef>
                <a:spcPts val="0"/>
              </a:spcBef>
              <a:buClr>
                <a:schemeClr val="dk1"/>
              </a:buClr>
              <a:buSzPct val="100000"/>
              <a:buFont typeface="Ubuntu"/>
              <a:buChar char="❖"/>
            </a:pPr>
            <a:r>
              <a:rPr lang="en">
                <a:latin typeface="Ubuntu"/>
                <a:ea typeface="Ubuntu"/>
                <a:cs typeface="Ubuntu"/>
                <a:sym typeface="Ubuntu"/>
              </a:rPr>
              <a:t>Stage 1: Building the Relationship</a:t>
            </a:r>
          </a:p>
          <a:p>
            <a:pPr lvl="0" rtl="0">
              <a:spcBef>
                <a:spcPts val="0"/>
              </a:spcBef>
              <a:buNone/>
            </a:pPr>
            <a:endParaRPr>
              <a:latin typeface="Ubuntu"/>
              <a:ea typeface="Ubuntu"/>
              <a:cs typeface="Ubuntu"/>
              <a:sym typeface="Ubuntu"/>
            </a:endParaRPr>
          </a:p>
          <a:p>
            <a:pPr lvl="0"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Stage 2: Exchanging Information and Setting Goals</a:t>
            </a:r>
          </a:p>
          <a:p>
            <a:pPr lvl="0" rtl="0">
              <a:spcBef>
                <a:spcPts val="0"/>
              </a:spcBef>
              <a:buNone/>
            </a:pPr>
            <a:endParaRPr>
              <a:latin typeface="Ubuntu"/>
              <a:ea typeface="Ubuntu"/>
              <a:cs typeface="Ubuntu"/>
              <a:sym typeface="Ubuntu"/>
            </a:endParaRPr>
          </a:p>
          <a:p>
            <a:pPr lvl="0"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Stage 3: Work towards Goals and Build Engagement</a:t>
            </a:r>
          </a:p>
          <a:p>
            <a:pPr lvl="0" rtl="0">
              <a:spcBef>
                <a:spcPts val="0"/>
              </a:spcBef>
              <a:buNone/>
            </a:pPr>
            <a:endParaRPr>
              <a:latin typeface="Ubuntu"/>
              <a:ea typeface="Ubuntu"/>
              <a:cs typeface="Ubuntu"/>
              <a:sym typeface="Ubuntu"/>
            </a:endParaRPr>
          </a:p>
          <a:p>
            <a:pPr lvl="0" rtl="0">
              <a:spcBef>
                <a:spcPts val="0"/>
              </a:spcBef>
              <a:buNone/>
            </a:pPr>
            <a:endParaRPr>
              <a:latin typeface="Ubuntu"/>
              <a:ea typeface="Ubuntu"/>
              <a:cs typeface="Ubuntu"/>
              <a:sym typeface="Ubuntu"/>
            </a:endParaRPr>
          </a:p>
          <a:p>
            <a:pPr marL="457200" lvl="0" indent="-355600">
              <a:spcBef>
                <a:spcPts val="0"/>
              </a:spcBef>
              <a:buClr>
                <a:schemeClr val="dk1"/>
              </a:buClr>
              <a:buSzPct val="100000"/>
              <a:buFont typeface="Ubuntu"/>
              <a:buChar char="❖"/>
            </a:pPr>
            <a:r>
              <a:rPr lang="en">
                <a:latin typeface="Ubuntu"/>
                <a:ea typeface="Ubuntu"/>
                <a:cs typeface="Ubuntu"/>
                <a:sym typeface="Ubuntu"/>
              </a:rPr>
              <a:t>Stage 4: Ending the Relationship and Planning for the Future</a:t>
            </a:r>
          </a:p>
        </p:txBody>
      </p:sp>
      <p:sp>
        <p:nvSpPr>
          <p:cNvPr id="128" name="Shape 128"/>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r>
              <a:rPr lang="en" sz="3600">
                <a:latin typeface="Syncopate"/>
                <a:ea typeface="Syncopate"/>
                <a:cs typeface="Syncopate"/>
                <a:sym typeface="Syncopate"/>
              </a:rPr>
              <a:t>Stages of Mentoring</a:t>
            </a:r>
          </a:p>
        </p:txBody>
      </p:sp>
      <p:pic>
        <p:nvPicPr>
          <p:cNvPr id="129" name="Shape 129"/>
          <p:cNvPicPr preferRelativeResize="0"/>
          <p:nvPr/>
        </p:nvPicPr>
        <p:blipFill>
          <a:blip r:embed="rId3">
            <a:alphaModFix/>
          </a:blip>
          <a:stretch>
            <a:fillRect/>
          </a:stretch>
        </p:blipFill>
        <p:spPr>
          <a:xfrm>
            <a:off x="7241225" y="1200150"/>
            <a:ext cx="1619250" cy="1619250"/>
          </a:xfrm>
          <a:prstGeom prst="rect">
            <a:avLst/>
          </a:prstGeom>
          <a:noFill/>
          <a:ln>
            <a:noFill/>
          </a:ln>
        </p:spPr>
      </p:pic>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355600" rtl="0">
              <a:spcBef>
                <a:spcPts val="0"/>
              </a:spcBef>
              <a:buClr>
                <a:schemeClr val="dk1"/>
              </a:buClr>
              <a:buSzPct val="100000"/>
              <a:buFont typeface="Ubuntu"/>
              <a:buChar char="❖"/>
            </a:pPr>
            <a:r>
              <a:rPr lang="en">
                <a:latin typeface="Ubuntu"/>
                <a:ea typeface="Ubuntu"/>
                <a:cs typeface="Ubuntu"/>
                <a:sym typeface="Ubuntu"/>
              </a:rPr>
              <a:t>Get to know each other &amp; establish trust</a:t>
            </a:r>
          </a:p>
          <a:p>
            <a:pPr lvl="0"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Discuss confidentiality and reach an agreement</a:t>
            </a:r>
          </a:p>
          <a:p>
            <a:pPr lvl="0"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Agree on a meeting time</a:t>
            </a:r>
          </a:p>
          <a:p>
            <a:pPr lvl="0"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Discuss potential SMART goals</a:t>
            </a:r>
          </a:p>
          <a:p>
            <a:pPr lvl="0" rtl="0">
              <a:spcBef>
                <a:spcPts val="0"/>
              </a:spcBef>
              <a:buNone/>
            </a:pPr>
            <a:endParaRPr>
              <a:latin typeface="Ubuntu"/>
              <a:ea typeface="Ubuntu"/>
              <a:cs typeface="Ubuntu"/>
              <a:sym typeface="Ubuntu"/>
            </a:endParaRPr>
          </a:p>
          <a:p>
            <a:pPr marL="457200" lvl="0" indent="-355600" rtl="0">
              <a:spcBef>
                <a:spcPts val="0"/>
              </a:spcBef>
              <a:buClr>
                <a:schemeClr val="dk1"/>
              </a:buClr>
              <a:buSzPct val="100000"/>
              <a:buFont typeface="Ubuntu"/>
              <a:buChar char="❖"/>
            </a:pPr>
            <a:r>
              <a:rPr lang="en">
                <a:latin typeface="Ubuntu"/>
                <a:ea typeface="Ubuntu"/>
                <a:cs typeface="Ubuntu"/>
                <a:sym typeface="Ubuntu"/>
              </a:rPr>
              <a:t>Talk about previous experiences</a:t>
            </a:r>
          </a:p>
          <a:p>
            <a:pPr marL="0" lvl="0" indent="0" rtl="0">
              <a:spcBef>
                <a:spcPts val="0"/>
              </a:spcBef>
              <a:buNone/>
            </a:pPr>
            <a:endParaRPr>
              <a:latin typeface="Ubuntu"/>
              <a:ea typeface="Ubuntu"/>
              <a:cs typeface="Ubuntu"/>
              <a:sym typeface="Ubuntu"/>
            </a:endParaRPr>
          </a:p>
        </p:txBody>
      </p:sp>
      <p:sp>
        <p:nvSpPr>
          <p:cNvPr id="135" name="Shape 135"/>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r>
              <a:rPr lang="en" sz="2400">
                <a:latin typeface="Syncopate"/>
                <a:ea typeface="Syncopate"/>
                <a:cs typeface="Syncopate"/>
                <a:sym typeface="Syncopate"/>
              </a:rPr>
              <a:t>Stage 1: Building The Relationship</a:t>
            </a:r>
          </a:p>
        </p:txBody>
      </p:sp>
      <p:pic>
        <p:nvPicPr>
          <p:cNvPr id="136" name="Shape 136"/>
          <p:cNvPicPr preferRelativeResize="0"/>
          <p:nvPr/>
        </p:nvPicPr>
        <p:blipFill>
          <a:blip r:embed="rId3">
            <a:alphaModFix/>
          </a:blip>
          <a:stretch>
            <a:fillRect/>
          </a:stretch>
        </p:blipFill>
        <p:spPr>
          <a:xfrm>
            <a:off x="6075150" y="2769150"/>
            <a:ext cx="2504200" cy="1878124"/>
          </a:xfrm>
          <a:prstGeom prst="rect">
            <a:avLst/>
          </a:prstGeom>
          <a:noFill/>
          <a:ln>
            <a:noFill/>
          </a:ln>
        </p:spPr>
      </p:pic>
    </p:spTree>
  </p:cSld>
  <p:clrMapOvr>
    <a:masterClrMapping/>
  </p:clrMapOvr>
  <p:transition xmlns:p14="http://schemas.microsoft.com/office/powerpoint/2010/main" spd="slow">
    <p:cut/>
  </p:transition>
</p:sld>
</file>

<file path=ppt/theme/theme1.xml><?xml version="1.0" encoding="utf-8"?>
<a:theme xmlns:a="http://schemas.openxmlformats.org/drawingml/2006/main" name="inspiration-board">
  <a:themeElements>
    <a:clrScheme name="Custom 503">
      <a:dk1>
        <a:srgbClr val="000000"/>
      </a:dk1>
      <a:lt1>
        <a:srgbClr val="FFFFFF"/>
      </a:lt1>
      <a:dk2>
        <a:srgbClr val="000000"/>
      </a:dk2>
      <a:lt2>
        <a:srgbClr val="F8F8F8"/>
      </a:lt2>
      <a:accent1>
        <a:srgbClr val="CFCFCF"/>
      </a:accent1>
      <a:accent2>
        <a:srgbClr val="94AE8E"/>
      </a:accent2>
      <a:accent3>
        <a:srgbClr val="4E7A82"/>
      </a:accent3>
      <a:accent4>
        <a:srgbClr val="666699"/>
      </a:accent4>
      <a:accent5>
        <a:srgbClr val="60506F"/>
      </a:accent5>
      <a:accent6>
        <a:srgbClr val="4B4352"/>
      </a:accent6>
      <a:hlink>
        <a:srgbClr val="8694C0"/>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1268</Words>
  <Application>Microsoft Macintosh PowerPoint</Application>
  <PresentationFormat>On-screen Show (16:9)</PresentationFormat>
  <Paragraphs>241</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inspiration-board</vt:lpstr>
      <vt:lpstr>Mentor Training</vt:lpstr>
      <vt:lpstr>PowerPoint Presentation</vt:lpstr>
      <vt:lpstr>Why is Mentoring Important?</vt:lpstr>
      <vt:lpstr>Potential Benefits of this Program</vt:lpstr>
      <vt:lpstr>Questions to Ask Yourself...</vt:lpstr>
      <vt:lpstr>Common Mentor Characteristics</vt:lpstr>
      <vt:lpstr>Teacher as Mentor</vt:lpstr>
      <vt:lpstr>Stages of Mentoring</vt:lpstr>
      <vt:lpstr>Stage 1: Building The Relationship</vt:lpstr>
      <vt:lpstr>Understanding Differences</vt:lpstr>
      <vt:lpstr>possible Roadblocks</vt:lpstr>
      <vt:lpstr>Responsibilities</vt:lpstr>
      <vt:lpstr>Suggestions for Mentors</vt:lpstr>
      <vt:lpstr>Stage 2: Exchanging information &amp; setting goals</vt:lpstr>
      <vt:lpstr>SMART Goals</vt:lpstr>
      <vt:lpstr>Suggested questions</vt:lpstr>
      <vt:lpstr>Stage 3: working towards goals &amp; Deepening Engagement</vt:lpstr>
      <vt:lpstr>common issues during Stage 3</vt:lpstr>
      <vt:lpstr>Stage 3 issues continued</vt:lpstr>
      <vt:lpstr>stage 4: Ending the formal mentoring relationship &amp; planning for the future</vt:lpstr>
      <vt:lpstr>In review… Things to Avoid</vt:lpstr>
      <vt:lpstr>In review… Things you should 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Mentor Training</dc:title>
  <cp:lastModifiedBy>Natalie Sachs</cp:lastModifiedBy>
  <cp:revision>1</cp:revision>
  <dcterms:modified xsi:type="dcterms:W3CDTF">2015-04-25T23:52:16Z</dcterms:modified>
</cp:coreProperties>
</file>